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E9718560" ContentType="image/p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5" r:id="rId3"/>
    <p:sldId id="257" r:id="rId4"/>
    <p:sldId id="260" r:id="rId5"/>
    <p:sldId id="312" r:id="rId6"/>
    <p:sldId id="258" r:id="rId7"/>
    <p:sldId id="290" r:id="rId8"/>
    <p:sldId id="276" r:id="rId9"/>
    <p:sldId id="277" r:id="rId10"/>
    <p:sldId id="307" r:id="rId11"/>
    <p:sldId id="308" r:id="rId12"/>
    <p:sldId id="309" r:id="rId13"/>
    <p:sldId id="310" r:id="rId14"/>
    <p:sldId id="282" r:id="rId15"/>
    <p:sldId id="283" r:id="rId16"/>
    <p:sldId id="311" r:id="rId17"/>
    <p:sldId id="313" r:id="rId18"/>
    <p:sldId id="286" r:id="rId19"/>
    <p:sldId id="262" r:id="rId20"/>
    <p:sldId id="272" r:id="rId21"/>
    <p:sldId id="314" r:id="rId22"/>
    <p:sldId id="315" r:id="rId23"/>
    <p:sldId id="318" r:id="rId24"/>
    <p:sldId id="324" r:id="rId25"/>
    <p:sldId id="319" r:id="rId26"/>
    <p:sldId id="320" r:id="rId27"/>
    <p:sldId id="321" r:id="rId28"/>
    <p:sldId id="323" r:id="rId29"/>
    <p:sldId id="322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C676F5-0B71-42EE-A926-EE0CB76CF453}" type="doc">
      <dgm:prSet loTypeId="urn:microsoft.com/office/officeart/2005/8/layout/hList1" loCatId="list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n-NZ"/>
        </a:p>
      </dgm:t>
    </dgm:pt>
    <dgm:pt modelId="{67D2B046-E418-4096-A235-4F4E46CF9891}">
      <dgm:prSet phldrT="[Text]" custT="1"/>
      <dgm:spPr>
        <a:solidFill>
          <a:srgbClr val="7A9A01"/>
        </a:solidFill>
      </dgm:spPr>
      <dgm:t>
        <a:bodyPr/>
        <a:lstStyle/>
        <a:p>
          <a:r>
            <a:rPr lang="en-NZ" sz="2800" dirty="0" smtClean="0">
              <a:latin typeface="BrownStd" panose="00010500010101010101" pitchFamily="50" charset="0"/>
              <a:cs typeface="Arial" panose="020B0604020202020204" pitchFamily="34" charset="0"/>
            </a:rPr>
            <a:t>LEAD</a:t>
          </a:r>
          <a:endParaRPr lang="en-NZ" sz="2800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A15F4AD1-CE58-4172-8847-1A997A39C957}" type="parTrans" cxnId="{F4295263-CF34-4EEA-825B-B1DD64C57BA5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59C259E9-7F7A-4332-B980-B87FA6C21EC1}" type="sibTrans" cxnId="{F4295263-CF34-4EEA-825B-B1DD64C57BA5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BA53F3F8-44EC-47EB-9943-3F4A2DAC72C6}">
      <dgm:prSet phldrT="[Text]" custT="1"/>
      <dgm:spPr>
        <a:solidFill>
          <a:srgbClr val="7A9A01"/>
        </a:solidFill>
      </dgm:spPr>
      <dgm:t>
        <a:bodyPr/>
        <a:lstStyle/>
        <a:p>
          <a:r>
            <a:rPr lang="en-NZ" sz="2800" dirty="0" smtClean="0">
              <a:latin typeface="BrownStd" panose="00010500010101010101" pitchFamily="50" charset="0"/>
              <a:cs typeface="Arial" panose="020B0604020202020204" pitchFamily="34" charset="0"/>
            </a:rPr>
            <a:t>INFORM</a:t>
          </a:r>
          <a:endParaRPr lang="en-NZ" sz="2800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DC46ECAC-B87E-4AF1-8DB6-5370EEB23B6C}" type="parTrans" cxnId="{283C94E1-3A0E-4951-B22D-FBF692881F8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437E8364-7BCD-4BE8-9887-F1867C1D25AF}" type="sibTrans" cxnId="{283C94E1-3A0E-4951-B22D-FBF692881F8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CA01EA6-BED7-4FB7-A7A7-E20107770FB8}">
      <dgm:prSet phldrT="[Text]" custT="1"/>
      <dgm:spPr>
        <a:solidFill>
          <a:srgbClr val="7A9A01"/>
        </a:solidFill>
      </dgm:spPr>
      <dgm:t>
        <a:bodyPr/>
        <a:lstStyle/>
        <a:p>
          <a:r>
            <a:rPr lang="en-NZ" sz="2800" dirty="0" smtClean="0">
              <a:latin typeface="BrownStd" panose="00010500010101010101" pitchFamily="50" charset="0"/>
              <a:cs typeface="Arial" panose="020B0604020202020204" pitchFamily="34" charset="0"/>
            </a:rPr>
            <a:t>CONNECT</a:t>
          </a:r>
          <a:endParaRPr lang="en-NZ" sz="2800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2E71D192-CAD6-4C69-8869-1865302A801D}" type="parTrans" cxnId="{9A99915A-2E9E-478F-AD69-59D8275D46DB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3D40CBC3-E08B-41EA-AA83-F0A9130F792D}" type="sibTrans" cxnId="{9A99915A-2E9E-478F-AD69-59D8275D46DB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7A805D28-E252-4147-B2EC-C4706518CC88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Lead in AU/NZ and Globally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C94D64F8-928E-4D68-850E-D8889E81CD45}" type="parTrans" cxnId="{0B701F32-9EF4-4E36-A81F-BB32D92A888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196955E1-EDAE-42C9-A1B7-3B0C086EDB7F}" type="sibTrans" cxnId="{0B701F32-9EF4-4E36-A81F-BB32D92A888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BDBA32F-D31B-49EE-89C8-D7A706EED182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Create Partnerships with industry peers, NGO’s, suppliers across the entire textile industry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F4729C9A-2276-41CE-8F8D-1F6D7882725D}" type="parTrans" cxnId="{31A80994-182C-4F38-B8D0-9D06AA1DC353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44EF305-D162-44C7-9036-EC7428E34714}" type="sibTrans" cxnId="{31A80994-182C-4F38-B8D0-9D06AA1DC353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B0DB48D-CC96-452B-9154-CFA7BB05966A}">
      <dgm:prSet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Transparency and Traceability with all stakeholders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04B1409D-36F6-4F0F-8FF5-CA5205C74B8B}" type="parTrans" cxnId="{0B8F7D1F-6873-4EBB-A0D5-F1E5AABC1007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241B1CD5-7738-4D92-BB8B-86B6F0BE5848}" type="sibTrans" cxnId="{0B8F7D1F-6873-4EBB-A0D5-F1E5AABC1007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9274BFA-99D1-4A2B-AAF0-E22E1B182EF4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Participate in Industry Benchmarking &amp; Global Rankings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706A73D-8FCD-456B-BCEF-A28BF6327F63}" type="parTrans" cxnId="{4C42785D-A5F0-40CF-A611-A1FECC535551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5CE1EDF6-7402-41CA-8C08-0FB635DAAEF5}" type="sibTrans" cxnId="{4C42785D-A5F0-40CF-A611-A1FECC535551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29899EF4-4E95-4EF0-BBD6-B6073FF8AC00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Drive “Best in/for the World” Innovations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357C5853-77A5-48B0-BF67-30F5D9B975CA}" type="parTrans" cxnId="{60DE67D8-2D0F-4708-A988-DB9E56EC774F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5624509A-D777-4B6E-A151-8192262844BF}" type="sibTrans" cxnId="{60DE67D8-2D0F-4708-A988-DB9E56EC774F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B50178BE-3430-4886-A8F3-C4A0D31B174B}">
      <dgm:prSet phldrT="[Text]"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BCBAB5C0-6EE9-4E9B-8845-505CA367123A}" type="parTrans" cxnId="{22A80A24-067C-4F5A-9334-C39E8C43F5A1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F54A4C40-5B12-41A0-8ABE-2AA53FEF0D78}" type="sibTrans" cxnId="{22A80A24-067C-4F5A-9334-C39E8C43F5A1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38CF4B86-1C64-4E05-99AE-55182BC3D745}">
      <dgm:prSet phldrT="[Text]"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D0BDEBA6-45AF-435F-AD00-C9913C325BB5}" type="parTrans" cxnId="{EFEEAB92-3549-43E5-B6CC-783AD9063946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07A132FE-3A09-43FA-8D68-3EDE878D3727}" type="sibTrans" cxnId="{EFEEAB92-3549-43E5-B6CC-783AD9063946}">
      <dgm:prSet/>
      <dgm:spPr/>
      <dgm:t>
        <a:bodyPr/>
        <a:lstStyle/>
        <a:p>
          <a:endParaRPr lang="en-US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8D3E53C-BE1A-4F5F-9CD3-777846CC7F96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Follow Global Best Practices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02AA98DD-0959-40B5-816C-5B291865106B}" type="parTrans" cxnId="{D1DBD5F7-B9C2-4D95-B09C-E87A6FA05C04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C32146F4-EC3D-4313-8AEA-D868E9F2E858}" type="sibTrans" cxnId="{D1DBD5F7-B9C2-4D95-B09C-E87A6FA05C04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C8F04FDE-A473-49CD-8EC4-C89C0353C655}">
      <dgm:prSet phldrT="[Text]"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935DE380-4E61-411A-BEDF-163C85153449}" type="parTrans" cxnId="{FB571CCB-6CFB-4F35-A760-A772330EA356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7F318704-4FED-40BC-9FEE-192F60E72548}" type="sibTrans" cxnId="{FB571CCB-6CFB-4F35-A760-A772330EA356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0F4A98E6-5A3E-4FCD-BE7A-F15FB937883A}">
      <dgm:prSet phldrT="[Text]"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Ask for help 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A6B704B0-5382-4595-987C-B645F65E3E5A}" type="parTrans" cxnId="{7E6B45D7-B96F-49E2-89D3-3362EF497F4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D0F495C-6EEB-4BD0-BBC9-31347500D428}" type="sibTrans" cxnId="{7E6B45D7-B96F-49E2-89D3-3362EF497F4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676FEDA-B57B-489E-A39D-07541E65C595}">
      <dgm:prSet/>
      <dgm:spPr/>
      <dgm:t>
        <a:bodyPr/>
        <a:lstStyle/>
        <a:p>
          <a:r>
            <a:rPr lang="en-NZ" dirty="0" smtClean="0">
              <a:latin typeface="BrownStd" panose="00010500010101010101" pitchFamily="50" charset="0"/>
              <a:cs typeface="Arial" panose="020B0604020202020204" pitchFamily="34" charset="0"/>
            </a:rPr>
            <a:t>Cultivate trust, loyalty and advocacy with our customers</a:t>
          </a:r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843CD634-54B2-4C5B-B18C-607C1CC69294}" type="parTrans" cxnId="{3A1BE7F5-E791-4CAE-B5C6-1C5882736DD8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5A69D0A8-1C7B-4805-B05C-FE0BB3BD6ABE}" type="sibTrans" cxnId="{3A1BE7F5-E791-4CAE-B5C6-1C5882736DD8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2F32376D-544D-4A72-A796-EB41154C8083}">
      <dgm:prSet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5BC9101A-90E8-475C-8B45-0C81766DC25A}" type="parTrans" cxnId="{A990F94E-44C8-4FEF-AF5E-AFF552BDB8C3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4C86B654-47E1-4326-B683-796D65FCC118}" type="sibTrans" cxnId="{A990F94E-44C8-4FEF-AF5E-AFF552BDB8C3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D1CE9FC8-147D-4C3B-8C30-20258D7E6315}">
      <dgm:prSet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2B2E3AF5-55F4-4B69-BE9B-01DBA4F0DDA6}" type="parTrans" cxnId="{6E2C448C-671D-47DF-AF3E-2D2702AFE44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10639CEE-2C71-4309-A646-BD51D9EDA98C}" type="sibTrans" cxnId="{6E2C448C-671D-47DF-AF3E-2D2702AFE442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A5B077D5-F9C6-4E8D-9619-D4B2CD4CC211}">
      <dgm:prSet phldrT="[Text]"/>
      <dgm:spPr/>
      <dgm:t>
        <a:bodyPr/>
        <a:lstStyle/>
        <a:p>
          <a:endParaRPr lang="en-NZ" dirty="0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9542915C-2DC2-4F7C-A0FF-849D71109C24}" type="parTrans" cxnId="{8EA540C1-7C67-4944-89A2-ED44C3994B9F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BD522CA-66DD-4797-9990-AA44A31C5858}" type="sibTrans" cxnId="{8EA540C1-7C67-4944-89A2-ED44C3994B9F}">
      <dgm:prSet/>
      <dgm:spPr/>
      <dgm:t>
        <a:bodyPr/>
        <a:lstStyle/>
        <a:p>
          <a:endParaRPr lang="en-NZ"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0C592356-6D9F-4167-AFEE-968AF32BBD8B}" type="pres">
      <dgm:prSet presAssocID="{9EC676F5-0B71-42EE-A926-EE0CB76CF4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569076B7-466D-4535-B7A9-6D6D4144E6A4}" type="pres">
      <dgm:prSet presAssocID="{67D2B046-E418-4096-A235-4F4E46CF9891}" presName="composite" presStyleCnt="0"/>
      <dgm:spPr/>
      <dgm:t>
        <a:bodyPr/>
        <a:lstStyle/>
        <a:p>
          <a:endParaRPr lang="en-NZ"/>
        </a:p>
      </dgm:t>
    </dgm:pt>
    <dgm:pt modelId="{32C5263D-7BAB-4456-BBC2-AFE82F5E43ED}" type="pres">
      <dgm:prSet presAssocID="{67D2B046-E418-4096-A235-4F4E46CF989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AB22F93-560E-4566-A85F-2CC1C69F3FD2}" type="pres">
      <dgm:prSet presAssocID="{67D2B046-E418-4096-A235-4F4E46CF989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FAEECFD-BB23-4EBA-AD82-F809CEE07824}" type="pres">
      <dgm:prSet presAssocID="{59C259E9-7F7A-4332-B980-B87FA6C21EC1}" presName="space" presStyleCnt="0"/>
      <dgm:spPr/>
      <dgm:t>
        <a:bodyPr/>
        <a:lstStyle/>
        <a:p>
          <a:endParaRPr lang="en-NZ"/>
        </a:p>
      </dgm:t>
    </dgm:pt>
    <dgm:pt modelId="{AF21D269-FEB4-4793-9810-F12A078EE2B4}" type="pres">
      <dgm:prSet presAssocID="{8CA01EA6-BED7-4FB7-A7A7-E20107770FB8}" presName="composite" presStyleCnt="0"/>
      <dgm:spPr/>
      <dgm:t>
        <a:bodyPr/>
        <a:lstStyle/>
        <a:p>
          <a:endParaRPr lang="en-NZ"/>
        </a:p>
      </dgm:t>
    </dgm:pt>
    <dgm:pt modelId="{2BFE5854-BDEF-4650-9BBC-A92463DD9F68}" type="pres">
      <dgm:prSet presAssocID="{8CA01EA6-BED7-4FB7-A7A7-E20107770FB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C999385-61B9-4380-88A5-8531B9B5C557}" type="pres">
      <dgm:prSet presAssocID="{8CA01EA6-BED7-4FB7-A7A7-E20107770FB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D1EA042-3698-444D-A263-FCE34B813C53}" type="pres">
      <dgm:prSet presAssocID="{3D40CBC3-E08B-41EA-AA83-F0A9130F792D}" presName="space" presStyleCnt="0"/>
      <dgm:spPr/>
      <dgm:t>
        <a:bodyPr/>
        <a:lstStyle/>
        <a:p>
          <a:endParaRPr lang="en-NZ"/>
        </a:p>
      </dgm:t>
    </dgm:pt>
    <dgm:pt modelId="{45125F55-C356-4ACC-AC5A-1BAAD15EE199}" type="pres">
      <dgm:prSet presAssocID="{BA53F3F8-44EC-47EB-9943-3F4A2DAC72C6}" presName="composite" presStyleCnt="0"/>
      <dgm:spPr/>
      <dgm:t>
        <a:bodyPr/>
        <a:lstStyle/>
        <a:p>
          <a:endParaRPr lang="en-NZ"/>
        </a:p>
      </dgm:t>
    </dgm:pt>
    <dgm:pt modelId="{CD6306FD-0BA3-4B3D-9D39-ECED259362A1}" type="pres">
      <dgm:prSet presAssocID="{BA53F3F8-44EC-47EB-9943-3F4A2DAC72C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182CBDC-81D8-4C5E-B880-1C37C7764862}" type="pres">
      <dgm:prSet presAssocID="{BA53F3F8-44EC-47EB-9943-3F4A2DAC72C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DFED2C9A-687D-4FDC-BCB0-E43DD029A129}" type="presOf" srcId="{29899EF4-4E95-4EF0-BBD6-B6073FF8AC00}" destId="{DAB22F93-560E-4566-A85F-2CC1C69F3FD2}" srcOrd="0" destOrd="4" presId="urn:microsoft.com/office/officeart/2005/8/layout/hList1"/>
    <dgm:cxn modelId="{283C94E1-3A0E-4951-B22D-FBF692881F82}" srcId="{9EC676F5-0B71-42EE-A926-EE0CB76CF453}" destId="{BA53F3F8-44EC-47EB-9943-3F4A2DAC72C6}" srcOrd="2" destOrd="0" parTransId="{DC46ECAC-B87E-4AF1-8DB6-5370EEB23B6C}" sibTransId="{437E8364-7BCD-4BE8-9887-F1867C1D25AF}"/>
    <dgm:cxn modelId="{11E290F0-6D9A-4D89-A00D-623A1E86C175}" type="presOf" srcId="{9EC676F5-0B71-42EE-A926-EE0CB76CF453}" destId="{0C592356-6D9F-4167-AFEE-968AF32BBD8B}" srcOrd="0" destOrd="0" presId="urn:microsoft.com/office/officeart/2005/8/layout/hList1"/>
    <dgm:cxn modelId="{A990F94E-44C8-4FEF-AF5E-AFF552BDB8C3}" srcId="{BA53F3F8-44EC-47EB-9943-3F4A2DAC72C6}" destId="{2F32376D-544D-4A72-A796-EB41154C8083}" srcOrd="1" destOrd="0" parTransId="{5BC9101A-90E8-475C-8B45-0C81766DC25A}" sibTransId="{4C86B654-47E1-4326-B683-796D65FCC118}"/>
    <dgm:cxn modelId="{FE1083B4-7E69-4190-9E50-0ACFC43DB24B}" type="presOf" srcId="{0F4A98E6-5A3E-4FCD-BE7A-F15FB937883A}" destId="{4C999385-61B9-4380-88A5-8531B9B5C557}" srcOrd="0" destOrd="2" presId="urn:microsoft.com/office/officeart/2005/8/layout/hList1"/>
    <dgm:cxn modelId="{0A5F0AC8-5ECA-4D24-AE7F-E7F1A6FA8F30}" type="presOf" srcId="{E9274BFA-99D1-4A2B-AAF0-E22E1B182EF4}" destId="{DAB22F93-560E-4566-A85F-2CC1C69F3FD2}" srcOrd="0" destOrd="6" presId="urn:microsoft.com/office/officeart/2005/8/layout/hList1"/>
    <dgm:cxn modelId="{F4295263-CF34-4EEA-825B-B1DD64C57BA5}" srcId="{9EC676F5-0B71-42EE-A926-EE0CB76CF453}" destId="{67D2B046-E418-4096-A235-4F4E46CF9891}" srcOrd="0" destOrd="0" parTransId="{A15F4AD1-CE58-4172-8847-1A997A39C957}" sibTransId="{59C259E9-7F7A-4332-B980-B87FA6C21EC1}"/>
    <dgm:cxn modelId="{0B8F7D1F-6873-4EBB-A0D5-F1E5AABC1007}" srcId="{BA53F3F8-44EC-47EB-9943-3F4A2DAC72C6}" destId="{8B0DB48D-CC96-452B-9154-CFA7BB05966A}" srcOrd="0" destOrd="0" parTransId="{04B1409D-36F6-4F0F-8FF5-CA5205C74B8B}" sibTransId="{241B1CD5-7738-4D92-BB8B-86B6F0BE5848}"/>
    <dgm:cxn modelId="{0B701F32-9EF4-4E36-A81F-BB32D92A8882}" srcId="{67D2B046-E418-4096-A235-4F4E46CF9891}" destId="{7A805D28-E252-4147-B2EC-C4706518CC88}" srcOrd="2" destOrd="0" parTransId="{C94D64F8-928E-4D68-850E-D8889E81CD45}" sibTransId="{196955E1-EDAE-42C9-A1B7-3B0C086EDB7F}"/>
    <dgm:cxn modelId="{1C14846E-1310-4F7A-88E6-01E9788DA96F}" type="presOf" srcId="{D1CE9FC8-147D-4C3B-8C30-20258D7E6315}" destId="{2182CBDC-81D8-4C5E-B880-1C37C7764862}" srcOrd="0" destOrd="3" presId="urn:microsoft.com/office/officeart/2005/8/layout/hList1"/>
    <dgm:cxn modelId="{60DE67D8-2D0F-4708-A988-DB9E56EC774F}" srcId="{67D2B046-E418-4096-A235-4F4E46CF9891}" destId="{29899EF4-4E95-4EF0-BBD6-B6073FF8AC00}" srcOrd="4" destOrd="0" parTransId="{357C5853-77A5-48B0-BF67-30F5D9B975CA}" sibTransId="{5624509A-D777-4B6E-A151-8192262844BF}"/>
    <dgm:cxn modelId="{2E639CD4-D1DF-4EE0-A089-695A948D07CF}" type="presOf" srcId="{E676FEDA-B57B-489E-A39D-07541E65C595}" destId="{2182CBDC-81D8-4C5E-B880-1C37C7764862}" srcOrd="0" destOrd="2" presId="urn:microsoft.com/office/officeart/2005/8/layout/hList1"/>
    <dgm:cxn modelId="{FD07AC07-063D-4894-A96F-38F1871C26D5}" type="presOf" srcId="{7A805D28-E252-4147-B2EC-C4706518CC88}" destId="{DAB22F93-560E-4566-A85F-2CC1C69F3FD2}" srcOrd="0" destOrd="2" presId="urn:microsoft.com/office/officeart/2005/8/layout/hList1"/>
    <dgm:cxn modelId="{7E6B45D7-B96F-49E2-89D3-3362EF497F42}" srcId="{8CA01EA6-BED7-4FB7-A7A7-E20107770FB8}" destId="{0F4A98E6-5A3E-4FCD-BE7A-F15FB937883A}" srcOrd="2" destOrd="0" parTransId="{A6B704B0-5382-4595-987C-B645F65E3E5A}" sibTransId="{8D0F495C-6EEB-4BD0-BBC9-31347500D428}"/>
    <dgm:cxn modelId="{F2716CAF-CD56-4B5E-8003-A8E8DF8AA17B}" type="presOf" srcId="{8BDBA32F-D31B-49EE-89C8-D7A706EED182}" destId="{4C999385-61B9-4380-88A5-8531B9B5C557}" srcOrd="0" destOrd="0" presId="urn:microsoft.com/office/officeart/2005/8/layout/hList1"/>
    <dgm:cxn modelId="{9A99915A-2E9E-478F-AD69-59D8275D46DB}" srcId="{9EC676F5-0B71-42EE-A926-EE0CB76CF453}" destId="{8CA01EA6-BED7-4FB7-A7A7-E20107770FB8}" srcOrd="1" destOrd="0" parTransId="{2E71D192-CAD6-4C69-8869-1865302A801D}" sibTransId="{3D40CBC3-E08B-41EA-AA83-F0A9130F792D}"/>
    <dgm:cxn modelId="{71F9A074-4D0F-4E64-8BE9-CBA9D231E8A9}" type="presOf" srcId="{38CF4B86-1C64-4E05-99AE-55182BC3D745}" destId="{DAB22F93-560E-4566-A85F-2CC1C69F3FD2}" srcOrd="0" destOrd="5" presId="urn:microsoft.com/office/officeart/2005/8/layout/hList1"/>
    <dgm:cxn modelId="{22A80A24-067C-4F5A-9334-C39E8C43F5A1}" srcId="{67D2B046-E418-4096-A235-4F4E46CF9891}" destId="{B50178BE-3430-4886-A8F3-C4A0D31B174B}" srcOrd="3" destOrd="0" parTransId="{BCBAB5C0-6EE9-4E9B-8845-505CA367123A}" sibTransId="{F54A4C40-5B12-41A0-8ABE-2AA53FEF0D78}"/>
    <dgm:cxn modelId="{8EA540C1-7C67-4944-89A2-ED44C3994B9F}" srcId="{8CA01EA6-BED7-4FB7-A7A7-E20107770FB8}" destId="{A5B077D5-F9C6-4E8D-9619-D4B2CD4CC211}" srcOrd="1" destOrd="0" parTransId="{9542915C-2DC2-4F7C-A0FF-849D71109C24}" sibTransId="{EBD522CA-66DD-4797-9990-AA44A31C5858}"/>
    <dgm:cxn modelId="{D1DBD5F7-B9C2-4D95-B09C-E87A6FA05C04}" srcId="{67D2B046-E418-4096-A235-4F4E46CF9891}" destId="{E8D3E53C-BE1A-4F5F-9CD3-777846CC7F96}" srcOrd="0" destOrd="0" parTransId="{02AA98DD-0959-40B5-816C-5B291865106B}" sibTransId="{C32146F4-EC3D-4313-8AEA-D868E9F2E858}"/>
    <dgm:cxn modelId="{1DABD8C3-C14C-4751-87D5-9C2A3DEA8FCB}" type="presOf" srcId="{8B0DB48D-CC96-452B-9154-CFA7BB05966A}" destId="{2182CBDC-81D8-4C5E-B880-1C37C7764862}" srcOrd="0" destOrd="0" presId="urn:microsoft.com/office/officeart/2005/8/layout/hList1"/>
    <dgm:cxn modelId="{332AFB03-3A03-4E18-B15A-FBE6AAB9F291}" type="presOf" srcId="{C8F04FDE-A473-49CD-8EC4-C89C0353C655}" destId="{DAB22F93-560E-4566-A85F-2CC1C69F3FD2}" srcOrd="0" destOrd="1" presId="urn:microsoft.com/office/officeart/2005/8/layout/hList1"/>
    <dgm:cxn modelId="{8516B36C-2714-4A45-8376-2B4923102209}" type="presOf" srcId="{8CA01EA6-BED7-4FB7-A7A7-E20107770FB8}" destId="{2BFE5854-BDEF-4650-9BBC-A92463DD9F68}" srcOrd="0" destOrd="0" presId="urn:microsoft.com/office/officeart/2005/8/layout/hList1"/>
    <dgm:cxn modelId="{FB571CCB-6CFB-4F35-A760-A772330EA356}" srcId="{67D2B046-E418-4096-A235-4F4E46CF9891}" destId="{C8F04FDE-A473-49CD-8EC4-C89C0353C655}" srcOrd="1" destOrd="0" parTransId="{935DE380-4E61-411A-BEDF-163C85153449}" sibTransId="{7F318704-4FED-40BC-9FEE-192F60E72548}"/>
    <dgm:cxn modelId="{F15DD153-644F-47E5-B193-689B54950283}" type="presOf" srcId="{BA53F3F8-44EC-47EB-9943-3F4A2DAC72C6}" destId="{CD6306FD-0BA3-4B3D-9D39-ECED259362A1}" srcOrd="0" destOrd="0" presId="urn:microsoft.com/office/officeart/2005/8/layout/hList1"/>
    <dgm:cxn modelId="{C89084E3-7083-4DC1-BC81-C4BEBCA82915}" type="presOf" srcId="{2F32376D-544D-4A72-A796-EB41154C8083}" destId="{2182CBDC-81D8-4C5E-B880-1C37C7764862}" srcOrd="0" destOrd="1" presId="urn:microsoft.com/office/officeart/2005/8/layout/hList1"/>
    <dgm:cxn modelId="{C87E99E6-41F3-443B-9DFC-554DDDB7CB51}" type="presOf" srcId="{A5B077D5-F9C6-4E8D-9619-D4B2CD4CC211}" destId="{4C999385-61B9-4380-88A5-8531B9B5C557}" srcOrd="0" destOrd="1" presId="urn:microsoft.com/office/officeart/2005/8/layout/hList1"/>
    <dgm:cxn modelId="{93CEB7D5-337D-43DC-A4BB-0003287BD134}" type="presOf" srcId="{B50178BE-3430-4886-A8F3-C4A0D31B174B}" destId="{DAB22F93-560E-4566-A85F-2CC1C69F3FD2}" srcOrd="0" destOrd="3" presId="urn:microsoft.com/office/officeart/2005/8/layout/hList1"/>
    <dgm:cxn modelId="{31A80994-182C-4F38-B8D0-9D06AA1DC353}" srcId="{8CA01EA6-BED7-4FB7-A7A7-E20107770FB8}" destId="{8BDBA32F-D31B-49EE-89C8-D7A706EED182}" srcOrd="0" destOrd="0" parTransId="{F4729C9A-2276-41CE-8F8D-1F6D7882725D}" sibTransId="{E44EF305-D162-44C7-9036-EC7428E34714}"/>
    <dgm:cxn modelId="{42C31A37-6B4B-4282-B67B-A8755E3449AF}" type="presOf" srcId="{67D2B046-E418-4096-A235-4F4E46CF9891}" destId="{32C5263D-7BAB-4456-BBC2-AFE82F5E43ED}" srcOrd="0" destOrd="0" presId="urn:microsoft.com/office/officeart/2005/8/layout/hList1"/>
    <dgm:cxn modelId="{AB712A40-A42E-4FEB-9F20-98E37458AD72}" type="presOf" srcId="{E8D3E53C-BE1A-4F5F-9CD3-777846CC7F96}" destId="{DAB22F93-560E-4566-A85F-2CC1C69F3FD2}" srcOrd="0" destOrd="0" presId="urn:microsoft.com/office/officeart/2005/8/layout/hList1"/>
    <dgm:cxn modelId="{4C42785D-A5F0-40CF-A611-A1FECC535551}" srcId="{67D2B046-E418-4096-A235-4F4E46CF9891}" destId="{E9274BFA-99D1-4A2B-AAF0-E22E1B182EF4}" srcOrd="6" destOrd="0" parTransId="{8706A73D-8FCD-456B-BCEF-A28BF6327F63}" sibTransId="{5CE1EDF6-7402-41CA-8C08-0FB635DAAEF5}"/>
    <dgm:cxn modelId="{3A1BE7F5-E791-4CAE-B5C6-1C5882736DD8}" srcId="{BA53F3F8-44EC-47EB-9943-3F4A2DAC72C6}" destId="{E676FEDA-B57B-489E-A39D-07541E65C595}" srcOrd="2" destOrd="0" parTransId="{843CD634-54B2-4C5B-B18C-607C1CC69294}" sibTransId="{5A69D0A8-1C7B-4805-B05C-FE0BB3BD6ABE}"/>
    <dgm:cxn modelId="{6E2C448C-671D-47DF-AF3E-2D2702AFE442}" srcId="{BA53F3F8-44EC-47EB-9943-3F4A2DAC72C6}" destId="{D1CE9FC8-147D-4C3B-8C30-20258D7E6315}" srcOrd="3" destOrd="0" parTransId="{2B2E3AF5-55F4-4B69-BE9B-01DBA4F0DDA6}" sibTransId="{10639CEE-2C71-4309-A646-BD51D9EDA98C}"/>
    <dgm:cxn modelId="{EFEEAB92-3549-43E5-B6CC-783AD9063946}" srcId="{67D2B046-E418-4096-A235-4F4E46CF9891}" destId="{38CF4B86-1C64-4E05-99AE-55182BC3D745}" srcOrd="5" destOrd="0" parTransId="{D0BDEBA6-45AF-435F-AD00-C9913C325BB5}" sibTransId="{07A132FE-3A09-43FA-8D68-3EDE878D3727}"/>
    <dgm:cxn modelId="{B33C2350-4FD3-4100-A6E0-9ACB1BA81738}" type="presParOf" srcId="{0C592356-6D9F-4167-AFEE-968AF32BBD8B}" destId="{569076B7-466D-4535-B7A9-6D6D4144E6A4}" srcOrd="0" destOrd="0" presId="urn:microsoft.com/office/officeart/2005/8/layout/hList1"/>
    <dgm:cxn modelId="{D05A873A-A9C6-422D-ACF3-89F878E79022}" type="presParOf" srcId="{569076B7-466D-4535-B7A9-6D6D4144E6A4}" destId="{32C5263D-7BAB-4456-BBC2-AFE82F5E43ED}" srcOrd="0" destOrd="0" presId="urn:microsoft.com/office/officeart/2005/8/layout/hList1"/>
    <dgm:cxn modelId="{D4C4263E-EE3C-4EC2-B17A-6D1AE6055570}" type="presParOf" srcId="{569076B7-466D-4535-B7A9-6D6D4144E6A4}" destId="{DAB22F93-560E-4566-A85F-2CC1C69F3FD2}" srcOrd="1" destOrd="0" presId="urn:microsoft.com/office/officeart/2005/8/layout/hList1"/>
    <dgm:cxn modelId="{30CEB9F9-1B1B-42A1-90A2-9DB145DF8C47}" type="presParOf" srcId="{0C592356-6D9F-4167-AFEE-968AF32BBD8B}" destId="{BFAEECFD-BB23-4EBA-AD82-F809CEE07824}" srcOrd="1" destOrd="0" presId="urn:microsoft.com/office/officeart/2005/8/layout/hList1"/>
    <dgm:cxn modelId="{0232B951-2DED-4C7E-92BC-0E423BB209E3}" type="presParOf" srcId="{0C592356-6D9F-4167-AFEE-968AF32BBD8B}" destId="{AF21D269-FEB4-4793-9810-F12A078EE2B4}" srcOrd="2" destOrd="0" presId="urn:microsoft.com/office/officeart/2005/8/layout/hList1"/>
    <dgm:cxn modelId="{D21B158A-6CD4-4E64-92F1-2AE42D343E56}" type="presParOf" srcId="{AF21D269-FEB4-4793-9810-F12A078EE2B4}" destId="{2BFE5854-BDEF-4650-9BBC-A92463DD9F68}" srcOrd="0" destOrd="0" presId="urn:microsoft.com/office/officeart/2005/8/layout/hList1"/>
    <dgm:cxn modelId="{77307B3F-7BB4-4DAB-B8AF-0212F8DE22B0}" type="presParOf" srcId="{AF21D269-FEB4-4793-9810-F12A078EE2B4}" destId="{4C999385-61B9-4380-88A5-8531B9B5C557}" srcOrd="1" destOrd="0" presId="urn:microsoft.com/office/officeart/2005/8/layout/hList1"/>
    <dgm:cxn modelId="{878411FE-1A9B-406E-8EC8-24C683DA5544}" type="presParOf" srcId="{0C592356-6D9F-4167-AFEE-968AF32BBD8B}" destId="{FD1EA042-3698-444D-A263-FCE34B813C53}" srcOrd="3" destOrd="0" presId="urn:microsoft.com/office/officeart/2005/8/layout/hList1"/>
    <dgm:cxn modelId="{3A1543F4-3257-44DC-8227-9AF790D5F893}" type="presParOf" srcId="{0C592356-6D9F-4167-AFEE-968AF32BBD8B}" destId="{45125F55-C356-4ACC-AC5A-1BAAD15EE199}" srcOrd="4" destOrd="0" presId="urn:microsoft.com/office/officeart/2005/8/layout/hList1"/>
    <dgm:cxn modelId="{EDF54BA5-DFE9-44A0-BAB0-C58712F692F8}" type="presParOf" srcId="{45125F55-C356-4ACC-AC5A-1BAAD15EE199}" destId="{CD6306FD-0BA3-4B3D-9D39-ECED259362A1}" srcOrd="0" destOrd="0" presId="urn:microsoft.com/office/officeart/2005/8/layout/hList1"/>
    <dgm:cxn modelId="{44462F4C-D457-4784-B621-1DABF16F7713}" type="presParOf" srcId="{45125F55-C356-4ACC-AC5A-1BAAD15EE199}" destId="{2182CBDC-81D8-4C5E-B880-1C37C776486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66A6D6-7F9F-48D2-A3FA-2DE5B9BF7EC6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F2D443CE-312F-4C65-BEDF-CD6EA000FDBD}">
      <dgm:prSet phldrT="[Text]" custT="1"/>
      <dgm:spPr/>
      <dgm:t>
        <a:bodyPr/>
        <a:lstStyle/>
        <a:p>
          <a:r>
            <a:rPr lang="en-NZ" sz="3600" dirty="0" smtClean="0">
              <a:solidFill>
                <a:schemeClr val="tx1"/>
              </a:solidFill>
              <a:latin typeface="BrownStd" panose="00010500010101010101" pitchFamily="50" charset="0"/>
              <a:cs typeface="Arial" panose="020B0604020202020204" pitchFamily="34" charset="0"/>
            </a:rPr>
            <a:t>Pledged not to sell any real fur</a:t>
          </a:r>
          <a:endParaRPr lang="en-NZ" sz="3600" dirty="0">
            <a:solidFill>
              <a:schemeClr val="tx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F948F247-7FF5-47E9-AD8E-0C034582308A}" type="parTrans" cxnId="{196B08DF-3148-4239-AA6D-DB4FF0D5BF7B}">
      <dgm:prSet/>
      <dgm:spPr/>
      <dgm:t>
        <a:bodyPr/>
        <a:lstStyle/>
        <a:p>
          <a:endParaRPr lang="en-NZ">
            <a:solidFill>
              <a:srgbClr val="7A9A0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81B557F-D283-4860-AB25-E6D35DA8857E}" type="sibTrans" cxnId="{196B08DF-3148-4239-AA6D-DB4FF0D5BF7B}">
      <dgm:prSet/>
      <dgm:spPr/>
      <dgm:t>
        <a:bodyPr/>
        <a:lstStyle/>
        <a:p>
          <a:endParaRPr lang="en-NZ">
            <a:solidFill>
              <a:srgbClr val="7A9A0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E589EC47-D7A0-4A06-9CE8-F828B0457E4E}" type="pres">
      <dgm:prSet presAssocID="{2166A6D6-7F9F-48D2-A3FA-2DE5B9BF7E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51B77331-B53B-4C84-AB0E-182F2336D657}" type="pres">
      <dgm:prSet presAssocID="{F2D443CE-312F-4C65-BEDF-CD6EA000FDBD}" presName="node" presStyleLbl="node1" presStyleIdx="0" presStyleCnt="1" custScaleX="82745" custScaleY="82292" custLinFactNeighborX="-1822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940BBEA4-AACE-4DAC-835C-5653515148B5}" type="presOf" srcId="{2166A6D6-7F9F-48D2-A3FA-2DE5B9BF7EC6}" destId="{E589EC47-D7A0-4A06-9CE8-F828B0457E4E}" srcOrd="0" destOrd="0" presId="urn:microsoft.com/office/officeart/2005/8/layout/default"/>
    <dgm:cxn modelId="{196B08DF-3148-4239-AA6D-DB4FF0D5BF7B}" srcId="{2166A6D6-7F9F-48D2-A3FA-2DE5B9BF7EC6}" destId="{F2D443CE-312F-4C65-BEDF-CD6EA000FDBD}" srcOrd="0" destOrd="0" parTransId="{F948F247-7FF5-47E9-AD8E-0C034582308A}" sibTransId="{E81B557F-D283-4860-AB25-E6D35DA8857E}"/>
    <dgm:cxn modelId="{BC75E5B3-2FD9-4EF5-880A-9A3DDED0597B}" type="presOf" srcId="{F2D443CE-312F-4C65-BEDF-CD6EA000FDBD}" destId="{51B77331-B53B-4C84-AB0E-182F2336D657}" srcOrd="0" destOrd="0" presId="urn:microsoft.com/office/officeart/2005/8/layout/default"/>
    <dgm:cxn modelId="{63FC4C5D-67BE-4FE0-B5EC-64B249B29168}" type="presParOf" srcId="{E589EC47-D7A0-4A06-9CE8-F828B0457E4E}" destId="{51B77331-B53B-4C84-AB0E-182F2336D65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66A6D6-7F9F-48D2-A3FA-2DE5B9BF7EC6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F2D443CE-312F-4C65-BEDF-CD6EA000FDBD}">
      <dgm:prSet phldrT="[Text]" custT="1"/>
      <dgm:spPr/>
      <dgm:t>
        <a:bodyPr/>
        <a:lstStyle/>
        <a:p>
          <a:r>
            <a:rPr lang="en-NZ" sz="2600" dirty="0" smtClean="0">
              <a:solidFill>
                <a:schemeClr val="tx1"/>
              </a:solidFill>
              <a:latin typeface="BrownStd" panose="00010500010101010101" pitchFamily="50" charset="0"/>
              <a:cs typeface="Arial" panose="020B0604020202020204" pitchFamily="34" charset="0"/>
            </a:rPr>
            <a:t>Target to source 100% of our leather for footwear from tanneries that are either silver or gold rated</a:t>
          </a:r>
          <a:endParaRPr lang="en-NZ" sz="2600" dirty="0">
            <a:solidFill>
              <a:schemeClr val="tx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gm:t>
    </dgm:pt>
    <dgm:pt modelId="{F948F247-7FF5-47E9-AD8E-0C034582308A}" type="parTrans" cxnId="{196B08DF-3148-4239-AA6D-DB4FF0D5BF7B}">
      <dgm:prSet/>
      <dgm:spPr/>
      <dgm:t>
        <a:bodyPr/>
        <a:lstStyle/>
        <a:p>
          <a:endParaRPr lang="en-NZ">
            <a:solidFill>
              <a:srgbClr val="7A9A01"/>
            </a:solidFill>
            <a:latin typeface="BrownStd" panose="00010500010101010101" pitchFamily="50" charset="0"/>
          </a:endParaRPr>
        </a:p>
      </dgm:t>
    </dgm:pt>
    <dgm:pt modelId="{E81B557F-D283-4860-AB25-E6D35DA8857E}" type="sibTrans" cxnId="{196B08DF-3148-4239-AA6D-DB4FF0D5BF7B}">
      <dgm:prSet/>
      <dgm:spPr/>
      <dgm:t>
        <a:bodyPr/>
        <a:lstStyle/>
        <a:p>
          <a:endParaRPr lang="en-NZ">
            <a:solidFill>
              <a:srgbClr val="7A9A01"/>
            </a:solidFill>
            <a:latin typeface="BrownStd" panose="00010500010101010101" pitchFamily="50" charset="0"/>
          </a:endParaRPr>
        </a:p>
      </dgm:t>
    </dgm:pt>
    <dgm:pt modelId="{E589EC47-D7A0-4A06-9CE8-F828B0457E4E}" type="pres">
      <dgm:prSet presAssocID="{2166A6D6-7F9F-48D2-A3FA-2DE5B9BF7E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51B77331-B53B-4C84-AB0E-182F2336D657}" type="pres">
      <dgm:prSet presAssocID="{F2D443CE-312F-4C65-BEDF-CD6EA000FDBD}" presName="node" presStyleLbl="node1" presStyleIdx="0" presStyleCnt="1" custScaleX="82745" custScaleY="82292" custLinFactNeighborX="-1822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4D5F0C39-209D-4F7F-B591-8FFEBE8BEA70}" type="presOf" srcId="{2166A6D6-7F9F-48D2-A3FA-2DE5B9BF7EC6}" destId="{E589EC47-D7A0-4A06-9CE8-F828B0457E4E}" srcOrd="0" destOrd="0" presId="urn:microsoft.com/office/officeart/2005/8/layout/default"/>
    <dgm:cxn modelId="{8FCD76B6-5B64-4B19-B4B6-A32F109DB1C0}" type="presOf" srcId="{F2D443CE-312F-4C65-BEDF-CD6EA000FDBD}" destId="{51B77331-B53B-4C84-AB0E-182F2336D657}" srcOrd="0" destOrd="0" presId="urn:microsoft.com/office/officeart/2005/8/layout/default"/>
    <dgm:cxn modelId="{196B08DF-3148-4239-AA6D-DB4FF0D5BF7B}" srcId="{2166A6D6-7F9F-48D2-A3FA-2DE5B9BF7EC6}" destId="{F2D443CE-312F-4C65-BEDF-CD6EA000FDBD}" srcOrd="0" destOrd="0" parTransId="{F948F247-7FF5-47E9-AD8E-0C034582308A}" sibTransId="{E81B557F-D283-4860-AB25-E6D35DA8857E}"/>
    <dgm:cxn modelId="{884E77DC-CE4E-43E1-B1AC-D260C7332F46}" type="presParOf" srcId="{E589EC47-D7A0-4A06-9CE8-F828B0457E4E}" destId="{51B77331-B53B-4C84-AB0E-182F2336D65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BABD0F-0120-4DBE-9668-61697087B50B}" type="doc">
      <dgm:prSet loTypeId="urn:microsoft.com/office/officeart/2005/8/layout/vList5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NZ"/>
        </a:p>
      </dgm:t>
    </dgm:pt>
    <dgm:pt modelId="{8FA1B51A-0BB4-4C53-AB94-AB8989757113}">
      <dgm:prSet phldrT="[Text]"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Responsible Down</a:t>
          </a:r>
          <a:endParaRPr lang="en-NZ" dirty="0">
            <a:latin typeface="BrownStd" panose="00010500010101010101" pitchFamily="50" charset="0"/>
          </a:endParaRPr>
        </a:p>
      </dgm:t>
    </dgm:pt>
    <dgm:pt modelId="{33EB62D3-D36A-46F5-BC26-23BBE76F89C2}" type="parTrans" cxnId="{7745373C-D19B-4E39-A748-E15F2D761A13}">
      <dgm:prSet/>
      <dgm:spPr/>
      <dgm:t>
        <a:bodyPr/>
        <a:lstStyle/>
        <a:p>
          <a:endParaRPr lang="en-NZ"/>
        </a:p>
      </dgm:t>
    </dgm:pt>
    <dgm:pt modelId="{F735B8B7-A911-4017-A4B2-D18484C92ECA}" type="sibTrans" cxnId="{7745373C-D19B-4E39-A748-E15F2D761A13}">
      <dgm:prSet/>
      <dgm:spPr/>
      <dgm:t>
        <a:bodyPr/>
        <a:lstStyle/>
        <a:p>
          <a:endParaRPr lang="en-NZ"/>
        </a:p>
      </dgm:t>
    </dgm:pt>
    <dgm:pt modelId="{DC3A0298-E262-4E71-9D4B-3500F763C967}">
      <dgm:prSet phldrT="[Text]"/>
      <dgm:spPr>
        <a:solidFill>
          <a:srgbClr val="7A9A01"/>
        </a:solidFill>
      </dgm:spPr>
      <dgm:t>
        <a:bodyPr/>
        <a:lstStyle/>
        <a:p>
          <a:r>
            <a:rPr lang="en-NZ" smtClean="0">
              <a:latin typeface="BrownStd" panose="00010500010101010101" pitchFamily="50" charset="0"/>
            </a:rPr>
            <a:t>Responsible Wool</a:t>
          </a:r>
          <a:endParaRPr lang="en-NZ" dirty="0">
            <a:latin typeface="BrownStd" panose="00010500010101010101" pitchFamily="50" charset="0"/>
          </a:endParaRPr>
        </a:p>
      </dgm:t>
    </dgm:pt>
    <dgm:pt modelId="{86989917-273E-4685-BA5B-48E555C52BC0}" type="parTrans" cxnId="{A708E712-4C32-4D94-BDC3-12B1E67447A7}">
      <dgm:prSet/>
      <dgm:spPr/>
      <dgm:t>
        <a:bodyPr/>
        <a:lstStyle/>
        <a:p>
          <a:endParaRPr lang="en-NZ"/>
        </a:p>
      </dgm:t>
    </dgm:pt>
    <dgm:pt modelId="{197F7A8D-F218-4B77-9173-4AEA90D48979}" type="sibTrans" cxnId="{A708E712-4C32-4D94-BDC3-12B1E67447A7}">
      <dgm:prSet/>
      <dgm:spPr/>
      <dgm:t>
        <a:bodyPr/>
        <a:lstStyle/>
        <a:p>
          <a:endParaRPr lang="en-NZ"/>
        </a:p>
      </dgm:t>
    </dgm:pt>
    <dgm:pt modelId="{951375A2-D1E6-4C5B-825F-EB783E4183DD}">
      <dgm:prSet phldrT="[Text]"/>
      <dgm:spPr>
        <a:solidFill>
          <a:srgbClr val="7A9A01"/>
        </a:solidFill>
      </dgm:spPr>
      <dgm:t>
        <a:bodyPr/>
        <a:lstStyle/>
        <a:p>
          <a:r>
            <a:rPr lang="en-NZ" smtClean="0">
              <a:latin typeface="BrownStd Alternate" panose="00010500010101010101" pitchFamily="50" charset="0"/>
            </a:rPr>
            <a:t>Sustainable Cotton</a:t>
          </a:r>
          <a:endParaRPr lang="en-NZ" dirty="0">
            <a:latin typeface="BrownStd Alternate" panose="00010500010101010101" pitchFamily="50" charset="0"/>
          </a:endParaRPr>
        </a:p>
      </dgm:t>
    </dgm:pt>
    <dgm:pt modelId="{92280BFD-988E-44E9-B561-FBD87ECD6DE7}" type="parTrans" cxnId="{7ABC4295-096A-4B14-A2EC-B6BC75ECCBC9}">
      <dgm:prSet/>
      <dgm:spPr/>
      <dgm:t>
        <a:bodyPr/>
        <a:lstStyle/>
        <a:p>
          <a:endParaRPr lang="en-NZ"/>
        </a:p>
      </dgm:t>
    </dgm:pt>
    <dgm:pt modelId="{A3600C0D-FF8E-40BD-B379-3971862957BC}" type="sibTrans" cxnId="{7ABC4295-096A-4B14-A2EC-B6BC75ECCBC9}">
      <dgm:prSet/>
      <dgm:spPr/>
      <dgm:t>
        <a:bodyPr/>
        <a:lstStyle/>
        <a:p>
          <a:endParaRPr lang="en-NZ"/>
        </a:p>
      </dgm:t>
    </dgm:pt>
    <dgm:pt modelId="{FC464807-6E5F-48E8-B1DB-DBED0ED4C91A}">
      <dgm:prSet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Recycled Polyester</a:t>
          </a:r>
          <a:endParaRPr lang="en-NZ" dirty="0">
            <a:latin typeface="BrownStd" panose="00010500010101010101" pitchFamily="50" charset="0"/>
          </a:endParaRPr>
        </a:p>
      </dgm:t>
    </dgm:pt>
    <dgm:pt modelId="{598DE0BF-7F66-42B0-8549-93A0AC7CAACC}" type="parTrans" cxnId="{E83CD94A-0038-480E-B986-7BDF2165119C}">
      <dgm:prSet/>
      <dgm:spPr/>
      <dgm:t>
        <a:bodyPr/>
        <a:lstStyle/>
        <a:p>
          <a:endParaRPr lang="en-NZ"/>
        </a:p>
      </dgm:t>
    </dgm:pt>
    <dgm:pt modelId="{B4DB5319-F8C4-4D4A-881B-6CB05BBA332C}" type="sibTrans" cxnId="{E83CD94A-0038-480E-B986-7BDF2165119C}">
      <dgm:prSet/>
      <dgm:spPr/>
      <dgm:t>
        <a:bodyPr/>
        <a:lstStyle/>
        <a:p>
          <a:endParaRPr lang="en-NZ"/>
        </a:p>
      </dgm:t>
    </dgm:pt>
    <dgm:pt modelId="{48798858-CC55-47DB-88D1-B8E6905BDD39}">
      <dgm:prSet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Preferred Man-Made </a:t>
          </a:r>
          <a:r>
            <a:rPr lang="en-NZ" dirty="0" err="1" smtClean="0">
              <a:latin typeface="BrownStd" panose="00010500010101010101" pitchFamily="50" charset="0"/>
            </a:rPr>
            <a:t>Cellulosics</a:t>
          </a:r>
          <a:endParaRPr lang="en-NZ" dirty="0">
            <a:latin typeface="BrownStd" panose="00010500010101010101" pitchFamily="50" charset="0"/>
          </a:endParaRPr>
        </a:p>
      </dgm:t>
    </dgm:pt>
    <dgm:pt modelId="{7461BE07-B495-4F2B-8051-08CAEA4D1C29}" type="parTrans" cxnId="{846A687B-7D79-4A78-A4C6-224ADF74B59E}">
      <dgm:prSet/>
      <dgm:spPr/>
      <dgm:t>
        <a:bodyPr/>
        <a:lstStyle/>
        <a:p>
          <a:endParaRPr lang="en-NZ"/>
        </a:p>
      </dgm:t>
    </dgm:pt>
    <dgm:pt modelId="{5D564536-F416-49D0-836C-CD3ED385E236}" type="sibTrans" cxnId="{846A687B-7D79-4A78-A4C6-224ADF74B59E}">
      <dgm:prSet/>
      <dgm:spPr/>
      <dgm:t>
        <a:bodyPr/>
        <a:lstStyle/>
        <a:p>
          <a:endParaRPr lang="en-NZ"/>
        </a:p>
      </dgm:t>
    </dgm:pt>
    <dgm:pt modelId="{0FD4DE04-EB17-4B62-ACF2-DD2D6E63C938}">
      <dgm:prSet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Bio-Based Synthetics</a:t>
          </a:r>
          <a:endParaRPr lang="en-NZ" dirty="0">
            <a:latin typeface="BrownStd" panose="00010500010101010101" pitchFamily="50" charset="0"/>
          </a:endParaRPr>
        </a:p>
      </dgm:t>
    </dgm:pt>
    <dgm:pt modelId="{117E641D-A581-4BEE-A5D6-AAD7AB2D4637}" type="parTrans" cxnId="{FB4F9FD3-0160-4E7C-B411-FD9E3CDE7E7B}">
      <dgm:prSet/>
      <dgm:spPr/>
      <dgm:t>
        <a:bodyPr/>
        <a:lstStyle/>
        <a:p>
          <a:endParaRPr lang="en-NZ"/>
        </a:p>
      </dgm:t>
    </dgm:pt>
    <dgm:pt modelId="{67788309-62C3-48FB-B6AF-F40A7DD6B140}" type="sibTrans" cxnId="{FB4F9FD3-0160-4E7C-B411-FD9E3CDE7E7B}">
      <dgm:prSet/>
      <dgm:spPr/>
      <dgm:t>
        <a:bodyPr/>
        <a:lstStyle/>
        <a:p>
          <a:endParaRPr lang="en-NZ"/>
        </a:p>
      </dgm:t>
    </dgm:pt>
    <dgm:pt modelId="{37B2DF0D-95F9-4987-89CB-25AFBEB1CE93}">
      <dgm:prSet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Other Recycled</a:t>
          </a:r>
          <a:endParaRPr lang="en-NZ" dirty="0">
            <a:latin typeface="BrownStd" panose="00010500010101010101" pitchFamily="50" charset="0"/>
          </a:endParaRPr>
        </a:p>
      </dgm:t>
    </dgm:pt>
    <dgm:pt modelId="{EB6EB163-D1DD-4BFE-8E88-99F17B2C4C91}" type="parTrans" cxnId="{6FE78413-1690-42E0-BCD1-4262CB1ADB40}">
      <dgm:prSet/>
      <dgm:spPr/>
      <dgm:t>
        <a:bodyPr/>
        <a:lstStyle/>
        <a:p>
          <a:endParaRPr lang="en-NZ"/>
        </a:p>
      </dgm:t>
    </dgm:pt>
    <dgm:pt modelId="{FEC44444-2821-4403-9EF5-9EA3E7B4C9D1}" type="sibTrans" cxnId="{6FE78413-1690-42E0-BCD1-4262CB1ADB40}">
      <dgm:prSet/>
      <dgm:spPr/>
      <dgm:t>
        <a:bodyPr/>
        <a:lstStyle/>
        <a:p>
          <a:endParaRPr lang="en-NZ"/>
        </a:p>
      </dgm:t>
    </dgm:pt>
    <dgm:pt modelId="{E7E35C51-3A75-41B7-AA93-565056FC4B82}">
      <dgm:prSet/>
      <dgm:spPr>
        <a:solidFill>
          <a:srgbClr val="7A9A01"/>
        </a:solidFill>
      </dgm:spPr>
      <dgm:t>
        <a:bodyPr/>
        <a:lstStyle/>
        <a:p>
          <a:r>
            <a:rPr lang="en-NZ" dirty="0" err="1" smtClean="0">
              <a:latin typeface="BrownStd" panose="00010500010101010101" pitchFamily="50" charset="0"/>
            </a:rPr>
            <a:t>Bluesign</a:t>
          </a:r>
          <a:r>
            <a:rPr lang="en-NZ" dirty="0" smtClean="0">
              <a:latin typeface="BrownStd" panose="00010500010101010101" pitchFamily="50" charset="0"/>
            </a:rPr>
            <a:t> Approved Materials</a:t>
          </a:r>
          <a:endParaRPr lang="en-NZ" dirty="0">
            <a:latin typeface="BrownStd" panose="00010500010101010101" pitchFamily="50" charset="0"/>
          </a:endParaRPr>
        </a:p>
      </dgm:t>
    </dgm:pt>
    <dgm:pt modelId="{D5664FF8-0434-4C46-BA3D-4A8CD29C0FEA}" type="parTrans" cxnId="{4F7A160F-1F6D-4885-8FA0-CCDA325BAD3D}">
      <dgm:prSet/>
      <dgm:spPr/>
      <dgm:t>
        <a:bodyPr/>
        <a:lstStyle/>
        <a:p>
          <a:endParaRPr lang="en-NZ"/>
        </a:p>
      </dgm:t>
    </dgm:pt>
    <dgm:pt modelId="{3AB9BDEF-773F-4A74-8F6B-58E435C2DC04}" type="sibTrans" cxnId="{4F7A160F-1F6D-4885-8FA0-CCDA325BAD3D}">
      <dgm:prSet/>
      <dgm:spPr/>
      <dgm:t>
        <a:bodyPr/>
        <a:lstStyle/>
        <a:p>
          <a:endParaRPr lang="en-NZ"/>
        </a:p>
      </dgm:t>
    </dgm:pt>
    <dgm:pt modelId="{5297BA06-AED0-4C0F-8DA1-605371113F76}">
      <dgm:prSet/>
      <dgm:spPr>
        <a:solidFill>
          <a:srgbClr val="7A9A01"/>
        </a:solidFill>
      </dgm:spPr>
      <dgm:t>
        <a:bodyPr/>
        <a:lstStyle/>
        <a:p>
          <a:r>
            <a:rPr lang="en-NZ" dirty="0" smtClean="0">
              <a:latin typeface="BrownStd" panose="00010500010101010101" pitchFamily="50" charset="0"/>
            </a:rPr>
            <a:t>Material Solutions Targeting Water Savings</a:t>
          </a:r>
          <a:endParaRPr lang="en-NZ" dirty="0">
            <a:latin typeface="BrownStd" panose="00010500010101010101" pitchFamily="50" charset="0"/>
          </a:endParaRPr>
        </a:p>
      </dgm:t>
    </dgm:pt>
    <dgm:pt modelId="{6FA529AC-7438-4A31-9827-ED1BAC31840D}" type="parTrans" cxnId="{19844433-4F6B-44E4-B8F5-D0777AD0EAE7}">
      <dgm:prSet/>
      <dgm:spPr/>
      <dgm:t>
        <a:bodyPr/>
        <a:lstStyle/>
        <a:p>
          <a:endParaRPr lang="en-NZ"/>
        </a:p>
      </dgm:t>
    </dgm:pt>
    <dgm:pt modelId="{76FC8FF2-A457-4FDD-B4FD-C7B3A0B0416C}" type="sibTrans" cxnId="{19844433-4F6B-44E4-B8F5-D0777AD0EAE7}">
      <dgm:prSet/>
      <dgm:spPr/>
      <dgm:t>
        <a:bodyPr/>
        <a:lstStyle/>
        <a:p>
          <a:endParaRPr lang="en-NZ"/>
        </a:p>
      </dgm:t>
    </dgm:pt>
    <dgm:pt modelId="{99689F93-3D1B-4514-83CE-37A24C8A290F}">
      <dgm:prSet custT="1"/>
      <dgm:spPr>
        <a:solidFill>
          <a:srgbClr val="7A9A01"/>
        </a:solidFill>
      </dgm:spPr>
      <dgm:t>
        <a:bodyPr/>
        <a:lstStyle/>
        <a:p>
          <a:r>
            <a:rPr lang="en-NZ" sz="1600" dirty="0" smtClean="0">
              <a:latin typeface="BrownStd" panose="00010500010101010101" pitchFamily="50" charset="0"/>
            </a:rPr>
            <a:t>Material Solutions Targeting Ocean Plastics</a:t>
          </a:r>
          <a:endParaRPr lang="en-NZ" sz="1600" dirty="0">
            <a:latin typeface="BrownStd" panose="00010500010101010101" pitchFamily="50" charset="0"/>
          </a:endParaRPr>
        </a:p>
      </dgm:t>
    </dgm:pt>
    <dgm:pt modelId="{4578469F-1096-4ACE-A26A-FF17C9EC2854}" type="parTrans" cxnId="{92B437A8-6CEF-4523-80C8-442652F8236C}">
      <dgm:prSet/>
      <dgm:spPr/>
      <dgm:t>
        <a:bodyPr/>
        <a:lstStyle/>
        <a:p>
          <a:endParaRPr lang="en-US"/>
        </a:p>
      </dgm:t>
    </dgm:pt>
    <dgm:pt modelId="{513EEA76-6F4E-4340-A563-3200F7CD6428}" type="sibTrans" cxnId="{92B437A8-6CEF-4523-80C8-442652F8236C}">
      <dgm:prSet/>
      <dgm:spPr/>
      <dgm:t>
        <a:bodyPr/>
        <a:lstStyle/>
        <a:p>
          <a:endParaRPr lang="en-US"/>
        </a:p>
      </dgm:t>
    </dgm:pt>
    <dgm:pt modelId="{D88B2CDA-0674-4E09-BDA6-0B45E78F2B44}" type="pres">
      <dgm:prSet presAssocID="{90BABD0F-0120-4DBE-9668-61697087B5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C6693D1E-FF2E-4B86-BCCE-403397266B5F}" type="pres">
      <dgm:prSet presAssocID="{8FA1B51A-0BB4-4C53-AB94-AB8989757113}" presName="linNode" presStyleCnt="0"/>
      <dgm:spPr/>
      <dgm:t>
        <a:bodyPr/>
        <a:lstStyle/>
        <a:p>
          <a:endParaRPr lang="en-NZ"/>
        </a:p>
      </dgm:t>
    </dgm:pt>
    <dgm:pt modelId="{1C357834-A5F3-4ACA-BB62-6DF7395BAB4A}" type="pres">
      <dgm:prSet presAssocID="{8FA1B51A-0BB4-4C53-AB94-AB8989757113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D8F9355-D4A1-4837-A4F2-743390987D94}" type="pres">
      <dgm:prSet presAssocID="{F735B8B7-A911-4017-A4B2-D18484C92ECA}" presName="sp" presStyleCnt="0"/>
      <dgm:spPr/>
      <dgm:t>
        <a:bodyPr/>
        <a:lstStyle/>
        <a:p>
          <a:endParaRPr lang="en-NZ"/>
        </a:p>
      </dgm:t>
    </dgm:pt>
    <dgm:pt modelId="{D749FEB4-0C82-4ABF-A3E1-1A2B041C160A}" type="pres">
      <dgm:prSet presAssocID="{FC464807-6E5F-48E8-B1DB-DBED0ED4C91A}" presName="linNode" presStyleCnt="0"/>
      <dgm:spPr/>
      <dgm:t>
        <a:bodyPr/>
        <a:lstStyle/>
        <a:p>
          <a:endParaRPr lang="en-NZ"/>
        </a:p>
      </dgm:t>
    </dgm:pt>
    <dgm:pt modelId="{374FAC3E-406A-41D3-BD85-E233766DF4CA}" type="pres">
      <dgm:prSet presAssocID="{FC464807-6E5F-48E8-B1DB-DBED0ED4C91A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52CC0E4-A9F8-4192-A72F-B86A089DD76B}" type="pres">
      <dgm:prSet presAssocID="{B4DB5319-F8C4-4D4A-881B-6CB05BBA332C}" presName="sp" presStyleCnt="0"/>
      <dgm:spPr/>
      <dgm:t>
        <a:bodyPr/>
        <a:lstStyle/>
        <a:p>
          <a:endParaRPr lang="en-NZ"/>
        </a:p>
      </dgm:t>
    </dgm:pt>
    <dgm:pt modelId="{AC1F4049-1CC6-4844-AFBC-9A11514B5CB1}" type="pres">
      <dgm:prSet presAssocID="{951375A2-D1E6-4C5B-825F-EB783E4183DD}" presName="linNode" presStyleCnt="0"/>
      <dgm:spPr/>
      <dgm:t>
        <a:bodyPr/>
        <a:lstStyle/>
        <a:p>
          <a:endParaRPr lang="en-NZ"/>
        </a:p>
      </dgm:t>
    </dgm:pt>
    <dgm:pt modelId="{4B75CBCE-A977-4F9D-916E-CAF991FEE2D2}" type="pres">
      <dgm:prSet presAssocID="{951375A2-D1E6-4C5B-825F-EB783E4183DD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18B9688-8BB2-4D79-8533-E50740439FBD}" type="pres">
      <dgm:prSet presAssocID="{A3600C0D-FF8E-40BD-B379-3971862957BC}" presName="sp" presStyleCnt="0"/>
      <dgm:spPr/>
      <dgm:t>
        <a:bodyPr/>
        <a:lstStyle/>
        <a:p>
          <a:endParaRPr lang="en-NZ"/>
        </a:p>
      </dgm:t>
    </dgm:pt>
    <dgm:pt modelId="{47BE0D97-A904-4F48-AC94-ABB948901EC4}" type="pres">
      <dgm:prSet presAssocID="{E7E35C51-3A75-41B7-AA93-565056FC4B82}" presName="linNode" presStyleCnt="0"/>
      <dgm:spPr/>
      <dgm:t>
        <a:bodyPr/>
        <a:lstStyle/>
        <a:p>
          <a:endParaRPr lang="en-US"/>
        </a:p>
      </dgm:t>
    </dgm:pt>
    <dgm:pt modelId="{E5718994-E665-4FFA-A6BE-1BE8D616822B}" type="pres">
      <dgm:prSet presAssocID="{E7E35C51-3A75-41B7-AA93-565056FC4B82}" presName="parentText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C065797-A100-4466-AC52-BACE54C00073}" type="pres">
      <dgm:prSet presAssocID="{3AB9BDEF-773F-4A74-8F6B-58E435C2DC04}" presName="sp" presStyleCnt="0"/>
      <dgm:spPr/>
      <dgm:t>
        <a:bodyPr/>
        <a:lstStyle/>
        <a:p>
          <a:endParaRPr lang="en-US"/>
        </a:p>
      </dgm:t>
    </dgm:pt>
    <dgm:pt modelId="{18575CCE-7BE0-4A07-A08A-9438B2204029}" type="pres">
      <dgm:prSet presAssocID="{DC3A0298-E262-4E71-9D4B-3500F763C967}" presName="linNode" presStyleCnt="0"/>
      <dgm:spPr/>
      <dgm:t>
        <a:bodyPr/>
        <a:lstStyle/>
        <a:p>
          <a:endParaRPr lang="en-NZ"/>
        </a:p>
      </dgm:t>
    </dgm:pt>
    <dgm:pt modelId="{F4B81B67-6F92-4E12-956B-4E918F3BC0EA}" type="pres">
      <dgm:prSet presAssocID="{DC3A0298-E262-4E71-9D4B-3500F763C967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077F6FBB-917C-4F58-847D-A07B2F0FBD60}" type="pres">
      <dgm:prSet presAssocID="{197F7A8D-F218-4B77-9173-4AEA90D48979}" presName="sp" presStyleCnt="0"/>
      <dgm:spPr/>
      <dgm:t>
        <a:bodyPr/>
        <a:lstStyle/>
        <a:p>
          <a:endParaRPr lang="en-NZ"/>
        </a:p>
      </dgm:t>
    </dgm:pt>
    <dgm:pt modelId="{B43E47A5-7ACC-415D-8715-A7CBEC76FCF2}" type="pres">
      <dgm:prSet presAssocID="{0FD4DE04-EB17-4B62-ACF2-DD2D6E63C938}" presName="linNode" presStyleCnt="0"/>
      <dgm:spPr/>
      <dgm:t>
        <a:bodyPr/>
        <a:lstStyle/>
        <a:p>
          <a:endParaRPr lang="en-NZ"/>
        </a:p>
      </dgm:t>
    </dgm:pt>
    <dgm:pt modelId="{2E122957-837E-4911-BBF2-04146343AF92}" type="pres">
      <dgm:prSet presAssocID="{0FD4DE04-EB17-4B62-ACF2-DD2D6E63C938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055EE7C5-CC55-4340-8492-EFA86B62B356}" type="pres">
      <dgm:prSet presAssocID="{67788309-62C3-48FB-B6AF-F40A7DD6B140}" presName="sp" presStyleCnt="0"/>
      <dgm:spPr/>
      <dgm:t>
        <a:bodyPr/>
        <a:lstStyle/>
        <a:p>
          <a:endParaRPr lang="en-NZ"/>
        </a:p>
      </dgm:t>
    </dgm:pt>
    <dgm:pt modelId="{D114ED3C-3FC9-4A4F-AA8A-72847325C315}" type="pres">
      <dgm:prSet presAssocID="{5297BA06-AED0-4C0F-8DA1-605371113F76}" presName="linNode" presStyleCnt="0"/>
      <dgm:spPr/>
      <dgm:t>
        <a:bodyPr/>
        <a:lstStyle/>
        <a:p>
          <a:endParaRPr lang="en-US"/>
        </a:p>
      </dgm:t>
    </dgm:pt>
    <dgm:pt modelId="{7015CBE7-4F70-4DA4-B658-F52127A5168C}" type="pres">
      <dgm:prSet presAssocID="{5297BA06-AED0-4C0F-8DA1-605371113F76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98C477D1-F831-4199-A09B-01247942EA8D}" type="pres">
      <dgm:prSet presAssocID="{76FC8FF2-A457-4FDD-B4FD-C7B3A0B0416C}" presName="sp" presStyleCnt="0"/>
      <dgm:spPr/>
      <dgm:t>
        <a:bodyPr/>
        <a:lstStyle/>
        <a:p>
          <a:endParaRPr lang="en-US"/>
        </a:p>
      </dgm:t>
    </dgm:pt>
    <dgm:pt modelId="{355C3D59-09BE-4D15-86ED-C0DEA3C6832A}" type="pres">
      <dgm:prSet presAssocID="{99689F93-3D1B-4514-83CE-37A24C8A290F}" presName="linNode" presStyleCnt="0"/>
      <dgm:spPr/>
      <dgm:t>
        <a:bodyPr/>
        <a:lstStyle/>
        <a:p>
          <a:endParaRPr lang="en-AU"/>
        </a:p>
      </dgm:t>
    </dgm:pt>
    <dgm:pt modelId="{9FC099CD-0404-4659-ABC4-8AB7C68EB9CE}" type="pres">
      <dgm:prSet presAssocID="{99689F93-3D1B-4514-83CE-37A24C8A290F}" presName="parentText" presStyleLbl="node1" presStyleIdx="7" presStyleCnt="10" custScaleY="1060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E1B95-956C-4615-AD5B-34AC9A382062}" type="pres">
      <dgm:prSet presAssocID="{513EEA76-6F4E-4340-A563-3200F7CD6428}" presName="sp" presStyleCnt="0"/>
      <dgm:spPr/>
      <dgm:t>
        <a:bodyPr/>
        <a:lstStyle/>
        <a:p>
          <a:endParaRPr lang="en-AU"/>
        </a:p>
      </dgm:t>
    </dgm:pt>
    <dgm:pt modelId="{3D5D2975-2C62-47FF-82E7-FF2974F7FB45}" type="pres">
      <dgm:prSet presAssocID="{48798858-CC55-47DB-88D1-B8E6905BDD39}" presName="linNode" presStyleCnt="0"/>
      <dgm:spPr/>
      <dgm:t>
        <a:bodyPr/>
        <a:lstStyle/>
        <a:p>
          <a:endParaRPr lang="en-NZ"/>
        </a:p>
      </dgm:t>
    </dgm:pt>
    <dgm:pt modelId="{3E35A0F9-D6A3-4B0D-AF10-8DD53CB2D84D}" type="pres">
      <dgm:prSet presAssocID="{48798858-CC55-47DB-88D1-B8E6905BDD39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053B04-AF32-478A-9BE4-819DAD113108}" type="pres">
      <dgm:prSet presAssocID="{5D564536-F416-49D0-836C-CD3ED385E236}" presName="sp" presStyleCnt="0"/>
      <dgm:spPr/>
      <dgm:t>
        <a:bodyPr/>
        <a:lstStyle/>
        <a:p>
          <a:endParaRPr lang="en-NZ"/>
        </a:p>
      </dgm:t>
    </dgm:pt>
    <dgm:pt modelId="{E9AF37BA-DE1A-485D-9600-2DB4A6C24646}" type="pres">
      <dgm:prSet presAssocID="{37B2DF0D-95F9-4987-89CB-25AFBEB1CE93}" presName="linNode" presStyleCnt="0"/>
      <dgm:spPr/>
      <dgm:t>
        <a:bodyPr/>
        <a:lstStyle/>
        <a:p>
          <a:endParaRPr lang="en-US"/>
        </a:p>
      </dgm:t>
    </dgm:pt>
    <dgm:pt modelId="{FA8208BE-BECF-4EE8-BDAD-83D591BD5D22}" type="pres">
      <dgm:prSet presAssocID="{37B2DF0D-95F9-4987-89CB-25AFBEB1CE93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EFF875AC-1698-4BAF-B54A-70445DF64532}" type="presOf" srcId="{37B2DF0D-95F9-4987-89CB-25AFBEB1CE93}" destId="{FA8208BE-BECF-4EE8-BDAD-83D591BD5D22}" srcOrd="0" destOrd="0" presId="urn:microsoft.com/office/officeart/2005/8/layout/vList5"/>
    <dgm:cxn modelId="{846A687B-7D79-4A78-A4C6-224ADF74B59E}" srcId="{90BABD0F-0120-4DBE-9668-61697087B50B}" destId="{48798858-CC55-47DB-88D1-B8E6905BDD39}" srcOrd="8" destOrd="0" parTransId="{7461BE07-B495-4F2B-8051-08CAEA4D1C29}" sibTransId="{5D564536-F416-49D0-836C-CD3ED385E236}"/>
    <dgm:cxn modelId="{7424C6CD-5289-4737-8574-6228808E5455}" type="presOf" srcId="{8FA1B51A-0BB4-4C53-AB94-AB8989757113}" destId="{1C357834-A5F3-4ACA-BB62-6DF7395BAB4A}" srcOrd="0" destOrd="0" presId="urn:microsoft.com/office/officeart/2005/8/layout/vList5"/>
    <dgm:cxn modelId="{F8F33F0B-5AAC-4419-8BBC-E9D1ABB2D543}" type="presOf" srcId="{DC3A0298-E262-4E71-9D4B-3500F763C967}" destId="{F4B81B67-6F92-4E12-956B-4E918F3BC0EA}" srcOrd="0" destOrd="0" presId="urn:microsoft.com/office/officeart/2005/8/layout/vList5"/>
    <dgm:cxn modelId="{4F7A160F-1F6D-4885-8FA0-CCDA325BAD3D}" srcId="{90BABD0F-0120-4DBE-9668-61697087B50B}" destId="{E7E35C51-3A75-41B7-AA93-565056FC4B82}" srcOrd="3" destOrd="0" parTransId="{D5664FF8-0434-4C46-BA3D-4A8CD29C0FEA}" sibTransId="{3AB9BDEF-773F-4A74-8F6B-58E435C2DC04}"/>
    <dgm:cxn modelId="{7745373C-D19B-4E39-A748-E15F2D761A13}" srcId="{90BABD0F-0120-4DBE-9668-61697087B50B}" destId="{8FA1B51A-0BB4-4C53-AB94-AB8989757113}" srcOrd="0" destOrd="0" parTransId="{33EB62D3-D36A-46F5-BC26-23BBE76F89C2}" sibTransId="{F735B8B7-A911-4017-A4B2-D18484C92ECA}"/>
    <dgm:cxn modelId="{A925D576-B967-43BF-93A7-69579278F103}" type="presOf" srcId="{951375A2-D1E6-4C5B-825F-EB783E4183DD}" destId="{4B75CBCE-A977-4F9D-916E-CAF991FEE2D2}" srcOrd="0" destOrd="0" presId="urn:microsoft.com/office/officeart/2005/8/layout/vList5"/>
    <dgm:cxn modelId="{DC4B2B61-DB5B-413B-912A-2244BBE292A6}" type="presOf" srcId="{5297BA06-AED0-4C0F-8DA1-605371113F76}" destId="{7015CBE7-4F70-4DA4-B658-F52127A5168C}" srcOrd="0" destOrd="0" presId="urn:microsoft.com/office/officeart/2005/8/layout/vList5"/>
    <dgm:cxn modelId="{0599AA3B-0AB7-411F-A766-02C0E54CA913}" type="presOf" srcId="{99689F93-3D1B-4514-83CE-37A24C8A290F}" destId="{9FC099CD-0404-4659-ABC4-8AB7C68EB9CE}" srcOrd="0" destOrd="0" presId="urn:microsoft.com/office/officeart/2005/8/layout/vList5"/>
    <dgm:cxn modelId="{E83CD94A-0038-480E-B986-7BDF2165119C}" srcId="{90BABD0F-0120-4DBE-9668-61697087B50B}" destId="{FC464807-6E5F-48E8-B1DB-DBED0ED4C91A}" srcOrd="1" destOrd="0" parTransId="{598DE0BF-7F66-42B0-8549-93A0AC7CAACC}" sibTransId="{B4DB5319-F8C4-4D4A-881B-6CB05BBA332C}"/>
    <dgm:cxn modelId="{92B437A8-6CEF-4523-80C8-442652F8236C}" srcId="{90BABD0F-0120-4DBE-9668-61697087B50B}" destId="{99689F93-3D1B-4514-83CE-37A24C8A290F}" srcOrd="7" destOrd="0" parTransId="{4578469F-1096-4ACE-A26A-FF17C9EC2854}" sibTransId="{513EEA76-6F4E-4340-A563-3200F7CD6428}"/>
    <dgm:cxn modelId="{0D66D532-DA7D-4709-9028-6D90C7B0AD26}" type="presOf" srcId="{FC464807-6E5F-48E8-B1DB-DBED0ED4C91A}" destId="{374FAC3E-406A-41D3-BD85-E233766DF4CA}" srcOrd="0" destOrd="0" presId="urn:microsoft.com/office/officeart/2005/8/layout/vList5"/>
    <dgm:cxn modelId="{6FE78413-1690-42E0-BCD1-4262CB1ADB40}" srcId="{90BABD0F-0120-4DBE-9668-61697087B50B}" destId="{37B2DF0D-95F9-4987-89CB-25AFBEB1CE93}" srcOrd="9" destOrd="0" parTransId="{EB6EB163-D1DD-4BFE-8E88-99F17B2C4C91}" sibTransId="{FEC44444-2821-4403-9EF5-9EA3E7B4C9D1}"/>
    <dgm:cxn modelId="{FB4F9FD3-0160-4E7C-B411-FD9E3CDE7E7B}" srcId="{90BABD0F-0120-4DBE-9668-61697087B50B}" destId="{0FD4DE04-EB17-4B62-ACF2-DD2D6E63C938}" srcOrd="5" destOrd="0" parTransId="{117E641D-A581-4BEE-A5D6-AAD7AB2D4637}" sibTransId="{67788309-62C3-48FB-B6AF-F40A7DD6B140}"/>
    <dgm:cxn modelId="{7ABC4295-096A-4B14-A2EC-B6BC75ECCBC9}" srcId="{90BABD0F-0120-4DBE-9668-61697087B50B}" destId="{951375A2-D1E6-4C5B-825F-EB783E4183DD}" srcOrd="2" destOrd="0" parTransId="{92280BFD-988E-44E9-B561-FBD87ECD6DE7}" sibTransId="{A3600C0D-FF8E-40BD-B379-3971862957BC}"/>
    <dgm:cxn modelId="{FCFEDDA0-89CB-48F8-8076-4DCE9FC9EF0B}" type="presOf" srcId="{90BABD0F-0120-4DBE-9668-61697087B50B}" destId="{D88B2CDA-0674-4E09-BDA6-0B45E78F2B44}" srcOrd="0" destOrd="0" presId="urn:microsoft.com/office/officeart/2005/8/layout/vList5"/>
    <dgm:cxn modelId="{7805A1D3-DDC1-4E65-9180-EEE9B952C723}" type="presOf" srcId="{E7E35C51-3A75-41B7-AA93-565056FC4B82}" destId="{E5718994-E665-4FFA-A6BE-1BE8D616822B}" srcOrd="0" destOrd="0" presId="urn:microsoft.com/office/officeart/2005/8/layout/vList5"/>
    <dgm:cxn modelId="{1E4BEB7E-D5DD-4E1D-AA2A-4B9F7D5E5204}" type="presOf" srcId="{48798858-CC55-47DB-88D1-B8E6905BDD39}" destId="{3E35A0F9-D6A3-4B0D-AF10-8DD53CB2D84D}" srcOrd="0" destOrd="0" presId="urn:microsoft.com/office/officeart/2005/8/layout/vList5"/>
    <dgm:cxn modelId="{19844433-4F6B-44E4-B8F5-D0777AD0EAE7}" srcId="{90BABD0F-0120-4DBE-9668-61697087B50B}" destId="{5297BA06-AED0-4C0F-8DA1-605371113F76}" srcOrd="6" destOrd="0" parTransId="{6FA529AC-7438-4A31-9827-ED1BAC31840D}" sibTransId="{76FC8FF2-A457-4FDD-B4FD-C7B3A0B0416C}"/>
    <dgm:cxn modelId="{A708E712-4C32-4D94-BDC3-12B1E67447A7}" srcId="{90BABD0F-0120-4DBE-9668-61697087B50B}" destId="{DC3A0298-E262-4E71-9D4B-3500F763C967}" srcOrd="4" destOrd="0" parTransId="{86989917-273E-4685-BA5B-48E555C52BC0}" sibTransId="{197F7A8D-F218-4B77-9173-4AEA90D48979}"/>
    <dgm:cxn modelId="{BAA6C83D-29EF-4E0E-A967-77F711E8B2CE}" type="presOf" srcId="{0FD4DE04-EB17-4B62-ACF2-DD2D6E63C938}" destId="{2E122957-837E-4911-BBF2-04146343AF92}" srcOrd="0" destOrd="0" presId="urn:microsoft.com/office/officeart/2005/8/layout/vList5"/>
    <dgm:cxn modelId="{670DA40E-B8C8-4759-9C44-390C1ED423F4}" type="presParOf" srcId="{D88B2CDA-0674-4E09-BDA6-0B45E78F2B44}" destId="{C6693D1E-FF2E-4B86-BCCE-403397266B5F}" srcOrd="0" destOrd="0" presId="urn:microsoft.com/office/officeart/2005/8/layout/vList5"/>
    <dgm:cxn modelId="{AC233A80-9E9B-4618-81B6-A7A073E39EFE}" type="presParOf" srcId="{C6693D1E-FF2E-4B86-BCCE-403397266B5F}" destId="{1C357834-A5F3-4ACA-BB62-6DF7395BAB4A}" srcOrd="0" destOrd="0" presId="urn:microsoft.com/office/officeart/2005/8/layout/vList5"/>
    <dgm:cxn modelId="{CCE504AE-4173-407E-BAE9-6FE8C90989C1}" type="presParOf" srcId="{D88B2CDA-0674-4E09-BDA6-0B45E78F2B44}" destId="{CD8F9355-D4A1-4837-A4F2-743390987D94}" srcOrd="1" destOrd="0" presId="urn:microsoft.com/office/officeart/2005/8/layout/vList5"/>
    <dgm:cxn modelId="{E95FCFCE-F2E9-4DC4-B08A-ED7DEFCD202E}" type="presParOf" srcId="{D88B2CDA-0674-4E09-BDA6-0B45E78F2B44}" destId="{D749FEB4-0C82-4ABF-A3E1-1A2B041C160A}" srcOrd="2" destOrd="0" presId="urn:microsoft.com/office/officeart/2005/8/layout/vList5"/>
    <dgm:cxn modelId="{8C60247F-D071-4EF8-9347-FFF70E70FC31}" type="presParOf" srcId="{D749FEB4-0C82-4ABF-A3E1-1A2B041C160A}" destId="{374FAC3E-406A-41D3-BD85-E233766DF4CA}" srcOrd="0" destOrd="0" presId="urn:microsoft.com/office/officeart/2005/8/layout/vList5"/>
    <dgm:cxn modelId="{2C443A76-20B5-4D03-84C1-1C732755B2E1}" type="presParOf" srcId="{D88B2CDA-0674-4E09-BDA6-0B45E78F2B44}" destId="{D52CC0E4-A9F8-4192-A72F-B86A089DD76B}" srcOrd="3" destOrd="0" presId="urn:microsoft.com/office/officeart/2005/8/layout/vList5"/>
    <dgm:cxn modelId="{434790CC-42B0-452F-BB83-0837064FD174}" type="presParOf" srcId="{D88B2CDA-0674-4E09-BDA6-0B45E78F2B44}" destId="{AC1F4049-1CC6-4844-AFBC-9A11514B5CB1}" srcOrd="4" destOrd="0" presId="urn:microsoft.com/office/officeart/2005/8/layout/vList5"/>
    <dgm:cxn modelId="{E1157A03-F857-4947-ABF6-5FD5C0203245}" type="presParOf" srcId="{AC1F4049-1CC6-4844-AFBC-9A11514B5CB1}" destId="{4B75CBCE-A977-4F9D-916E-CAF991FEE2D2}" srcOrd="0" destOrd="0" presId="urn:microsoft.com/office/officeart/2005/8/layout/vList5"/>
    <dgm:cxn modelId="{08344CA4-B0E5-4BA3-95F5-5D61C3FFC0E6}" type="presParOf" srcId="{D88B2CDA-0674-4E09-BDA6-0B45E78F2B44}" destId="{A18B9688-8BB2-4D79-8533-E50740439FBD}" srcOrd="5" destOrd="0" presId="urn:microsoft.com/office/officeart/2005/8/layout/vList5"/>
    <dgm:cxn modelId="{FE0C228F-F51B-4A4E-A0D5-F70672D87DFF}" type="presParOf" srcId="{D88B2CDA-0674-4E09-BDA6-0B45E78F2B44}" destId="{47BE0D97-A904-4F48-AC94-ABB948901EC4}" srcOrd="6" destOrd="0" presId="urn:microsoft.com/office/officeart/2005/8/layout/vList5"/>
    <dgm:cxn modelId="{F095DFC8-5B25-47C1-AD93-018C2249A097}" type="presParOf" srcId="{47BE0D97-A904-4F48-AC94-ABB948901EC4}" destId="{E5718994-E665-4FFA-A6BE-1BE8D616822B}" srcOrd="0" destOrd="0" presId="urn:microsoft.com/office/officeart/2005/8/layout/vList5"/>
    <dgm:cxn modelId="{585A14D4-A68F-4A94-823E-B7B016187600}" type="presParOf" srcId="{D88B2CDA-0674-4E09-BDA6-0B45E78F2B44}" destId="{FC065797-A100-4466-AC52-BACE54C00073}" srcOrd="7" destOrd="0" presId="urn:microsoft.com/office/officeart/2005/8/layout/vList5"/>
    <dgm:cxn modelId="{24479897-A8B7-4639-82F7-B7C2F2F19C35}" type="presParOf" srcId="{D88B2CDA-0674-4E09-BDA6-0B45E78F2B44}" destId="{18575CCE-7BE0-4A07-A08A-9438B2204029}" srcOrd="8" destOrd="0" presId="urn:microsoft.com/office/officeart/2005/8/layout/vList5"/>
    <dgm:cxn modelId="{DD090947-2E84-48B1-9624-167665777768}" type="presParOf" srcId="{18575CCE-7BE0-4A07-A08A-9438B2204029}" destId="{F4B81B67-6F92-4E12-956B-4E918F3BC0EA}" srcOrd="0" destOrd="0" presId="urn:microsoft.com/office/officeart/2005/8/layout/vList5"/>
    <dgm:cxn modelId="{E965F6F5-D224-46A4-8710-461E5EF9B44B}" type="presParOf" srcId="{D88B2CDA-0674-4E09-BDA6-0B45E78F2B44}" destId="{077F6FBB-917C-4F58-847D-A07B2F0FBD60}" srcOrd="9" destOrd="0" presId="urn:microsoft.com/office/officeart/2005/8/layout/vList5"/>
    <dgm:cxn modelId="{1340B27D-E2FF-4DB7-B06E-A312B067271A}" type="presParOf" srcId="{D88B2CDA-0674-4E09-BDA6-0B45E78F2B44}" destId="{B43E47A5-7ACC-415D-8715-A7CBEC76FCF2}" srcOrd="10" destOrd="0" presId="urn:microsoft.com/office/officeart/2005/8/layout/vList5"/>
    <dgm:cxn modelId="{194CAA69-5143-4D92-AD16-5666A7084367}" type="presParOf" srcId="{B43E47A5-7ACC-415D-8715-A7CBEC76FCF2}" destId="{2E122957-837E-4911-BBF2-04146343AF92}" srcOrd="0" destOrd="0" presId="urn:microsoft.com/office/officeart/2005/8/layout/vList5"/>
    <dgm:cxn modelId="{55BF3AD3-1EAD-4CFA-B6C2-348D09535729}" type="presParOf" srcId="{D88B2CDA-0674-4E09-BDA6-0B45E78F2B44}" destId="{055EE7C5-CC55-4340-8492-EFA86B62B356}" srcOrd="11" destOrd="0" presId="urn:microsoft.com/office/officeart/2005/8/layout/vList5"/>
    <dgm:cxn modelId="{9B344E63-46E2-4857-8919-E48D8A1AAE1C}" type="presParOf" srcId="{D88B2CDA-0674-4E09-BDA6-0B45E78F2B44}" destId="{D114ED3C-3FC9-4A4F-AA8A-72847325C315}" srcOrd="12" destOrd="0" presId="urn:microsoft.com/office/officeart/2005/8/layout/vList5"/>
    <dgm:cxn modelId="{B9F687C3-91B7-4305-BB37-BC4583D8E2B5}" type="presParOf" srcId="{D114ED3C-3FC9-4A4F-AA8A-72847325C315}" destId="{7015CBE7-4F70-4DA4-B658-F52127A5168C}" srcOrd="0" destOrd="0" presId="urn:microsoft.com/office/officeart/2005/8/layout/vList5"/>
    <dgm:cxn modelId="{D06DD272-CF89-4F18-AA13-9525F2091D6C}" type="presParOf" srcId="{D88B2CDA-0674-4E09-BDA6-0B45E78F2B44}" destId="{98C477D1-F831-4199-A09B-01247942EA8D}" srcOrd="13" destOrd="0" presId="urn:microsoft.com/office/officeart/2005/8/layout/vList5"/>
    <dgm:cxn modelId="{824A216D-DB4A-4070-9C6A-89E9FAAA65D7}" type="presParOf" srcId="{D88B2CDA-0674-4E09-BDA6-0B45E78F2B44}" destId="{355C3D59-09BE-4D15-86ED-C0DEA3C6832A}" srcOrd="14" destOrd="0" presId="urn:microsoft.com/office/officeart/2005/8/layout/vList5"/>
    <dgm:cxn modelId="{D1B3C67C-FA33-4C65-B4A2-56000C7AFBE6}" type="presParOf" srcId="{355C3D59-09BE-4D15-86ED-C0DEA3C6832A}" destId="{9FC099CD-0404-4659-ABC4-8AB7C68EB9CE}" srcOrd="0" destOrd="0" presId="urn:microsoft.com/office/officeart/2005/8/layout/vList5"/>
    <dgm:cxn modelId="{15AEE7D3-FD4E-4C55-AD0F-5B3C4273096A}" type="presParOf" srcId="{D88B2CDA-0674-4E09-BDA6-0B45E78F2B44}" destId="{201E1B95-956C-4615-AD5B-34AC9A382062}" srcOrd="15" destOrd="0" presId="urn:microsoft.com/office/officeart/2005/8/layout/vList5"/>
    <dgm:cxn modelId="{E5257A29-71F6-4D7A-8025-25C88B448819}" type="presParOf" srcId="{D88B2CDA-0674-4E09-BDA6-0B45E78F2B44}" destId="{3D5D2975-2C62-47FF-82E7-FF2974F7FB45}" srcOrd="16" destOrd="0" presId="urn:microsoft.com/office/officeart/2005/8/layout/vList5"/>
    <dgm:cxn modelId="{0D95D73E-4BBD-42BB-B33E-8A35EEE05DE8}" type="presParOf" srcId="{3D5D2975-2C62-47FF-82E7-FF2974F7FB45}" destId="{3E35A0F9-D6A3-4B0D-AF10-8DD53CB2D84D}" srcOrd="0" destOrd="0" presId="urn:microsoft.com/office/officeart/2005/8/layout/vList5"/>
    <dgm:cxn modelId="{6E3142E4-F99E-4A3A-875E-8E4CF5FD2865}" type="presParOf" srcId="{D88B2CDA-0674-4E09-BDA6-0B45E78F2B44}" destId="{5B053B04-AF32-478A-9BE4-819DAD113108}" srcOrd="17" destOrd="0" presId="urn:microsoft.com/office/officeart/2005/8/layout/vList5"/>
    <dgm:cxn modelId="{35D52F33-B870-496A-8796-E627BAF649F0}" type="presParOf" srcId="{D88B2CDA-0674-4E09-BDA6-0B45E78F2B44}" destId="{E9AF37BA-DE1A-485D-9600-2DB4A6C24646}" srcOrd="18" destOrd="0" presId="urn:microsoft.com/office/officeart/2005/8/layout/vList5"/>
    <dgm:cxn modelId="{C17F09CE-2E3E-49E0-9D17-900D7BB35B4B}" type="presParOf" srcId="{E9AF37BA-DE1A-485D-9600-2DB4A6C24646}" destId="{FA8208BE-BECF-4EE8-BDAD-83D591BD5D2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5263D-7BAB-4456-BBC2-AFE82F5E43ED}">
      <dsp:nvSpPr>
        <dsp:cNvPr id="0" name=""/>
        <dsp:cNvSpPr/>
      </dsp:nvSpPr>
      <dsp:spPr>
        <a:xfrm>
          <a:off x="3237" y="9649"/>
          <a:ext cx="3156499" cy="618912"/>
        </a:xfrm>
        <a:prstGeom prst="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LEAD</a:t>
          </a:r>
          <a:endParaRPr lang="en-NZ" sz="28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3237" y="9649"/>
        <a:ext cx="3156499" cy="618912"/>
      </dsp:txXfrm>
    </dsp:sp>
    <dsp:sp modelId="{DAB22F93-560E-4566-A85F-2CC1C69F3FD2}">
      <dsp:nvSpPr>
        <dsp:cNvPr id="0" name=""/>
        <dsp:cNvSpPr/>
      </dsp:nvSpPr>
      <dsp:spPr>
        <a:xfrm>
          <a:off x="3237" y="628561"/>
          <a:ext cx="3156499" cy="3952799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Follow Global Best Practices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Lead in AU/NZ and Globally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Drive “Best in/for the World” Innovations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Participate in Industry Benchmarking &amp; Global Rankings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3237" y="628561"/>
        <a:ext cx="3156499" cy="3952799"/>
      </dsp:txXfrm>
    </dsp:sp>
    <dsp:sp modelId="{2BFE5854-BDEF-4650-9BBC-A92463DD9F68}">
      <dsp:nvSpPr>
        <dsp:cNvPr id="0" name=""/>
        <dsp:cNvSpPr/>
      </dsp:nvSpPr>
      <dsp:spPr>
        <a:xfrm>
          <a:off x="3601646" y="9649"/>
          <a:ext cx="3156499" cy="618912"/>
        </a:xfrm>
        <a:prstGeom prst="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CONNECT</a:t>
          </a:r>
          <a:endParaRPr lang="en-NZ" sz="28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3601646" y="9649"/>
        <a:ext cx="3156499" cy="618912"/>
      </dsp:txXfrm>
    </dsp:sp>
    <dsp:sp modelId="{4C999385-61B9-4380-88A5-8531B9B5C557}">
      <dsp:nvSpPr>
        <dsp:cNvPr id="0" name=""/>
        <dsp:cNvSpPr/>
      </dsp:nvSpPr>
      <dsp:spPr>
        <a:xfrm>
          <a:off x="3601646" y="628561"/>
          <a:ext cx="3156499" cy="3952799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Create Partnerships with industry peers, NGO’s, suppliers across the entire textile industry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Ask for help 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3601646" y="628561"/>
        <a:ext cx="3156499" cy="3952799"/>
      </dsp:txXfrm>
    </dsp:sp>
    <dsp:sp modelId="{CD6306FD-0BA3-4B3D-9D39-ECED259362A1}">
      <dsp:nvSpPr>
        <dsp:cNvPr id="0" name=""/>
        <dsp:cNvSpPr/>
      </dsp:nvSpPr>
      <dsp:spPr>
        <a:xfrm>
          <a:off x="7200055" y="9649"/>
          <a:ext cx="3156499" cy="618912"/>
        </a:xfrm>
        <a:prstGeom prst="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INFORM</a:t>
          </a:r>
          <a:endParaRPr lang="en-NZ" sz="28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7200055" y="9649"/>
        <a:ext cx="3156499" cy="618912"/>
      </dsp:txXfrm>
    </dsp:sp>
    <dsp:sp modelId="{2182CBDC-81D8-4C5E-B880-1C37C7764862}">
      <dsp:nvSpPr>
        <dsp:cNvPr id="0" name=""/>
        <dsp:cNvSpPr/>
      </dsp:nvSpPr>
      <dsp:spPr>
        <a:xfrm>
          <a:off x="7200055" y="628561"/>
          <a:ext cx="3156499" cy="3952799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Transparency and Traceability with all stakeholders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NZ" sz="2000" kern="1200" dirty="0" smtClean="0">
              <a:latin typeface="BrownStd" panose="00010500010101010101" pitchFamily="50" charset="0"/>
              <a:cs typeface="Arial" panose="020B0604020202020204" pitchFamily="34" charset="0"/>
            </a:rPr>
            <a:t>Cultivate trust, loyalty and advocacy with our customers</a:t>
          </a: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NZ" sz="2000" kern="1200" dirty="0"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7200055" y="628561"/>
        <a:ext cx="3156499" cy="3952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77331-B53B-4C84-AB0E-182F2336D657}">
      <dsp:nvSpPr>
        <dsp:cNvPr id="0" name=""/>
        <dsp:cNvSpPr/>
      </dsp:nvSpPr>
      <dsp:spPr>
        <a:xfrm>
          <a:off x="0" y="376090"/>
          <a:ext cx="3623747" cy="21623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600" kern="1200" dirty="0" smtClean="0">
              <a:solidFill>
                <a:schemeClr val="tx1"/>
              </a:solidFill>
              <a:latin typeface="BrownStd" panose="00010500010101010101" pitchFamily="50" charset="0"/>
              <a:cs typeface="Arial" panose="020B0604020202020204" pitchFamily="34" charset="0"/>
            </a:rPr>
            <a:t>Pledged not to sell any real fur</a:t>
          </a:r>
          <a:endParaRPr lang="en-NZ" sz="3600" kern="1200" dirty="0">
            <a:solidFill>
              <a:schemeClr val="tx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0" y="376090"/>
        <a:ext cx="3623747" cy="2162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77331-B53B-4C84-AB0E-182F2336D657}">
      <dsp:nvSpPr>
        <dsp:cNvPr id="0" name=""/>
        <dsp:cNvSpPr/>
      </dsp:nvSpPr>
      <dsp:spPr>
        <a:xfrm>
          <a:off x="0" y="377146"/>
          <a:ext cx="3620208" cy="21602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600" kern="1200" dirty="0" smtClean="0">
              <a:solidFill>
                <a:schemeClr val="tx1"/>
              </a:solidFill>
              <a:latin typeface="BrownStd" panose="00010500010101010101" pitchFamily="50" charset="0"/>
              <a:cs typeface="Arial" panose="020B0604020202020204" pitchFamily="34" charset="0"/>
            </a:rPr>
            <a:t>Target to source 100% of our leather for footwear from tanneries that are either silver or gold rated</a:t>
          </a:r>
          <a:endParaRPr lang="en-NZ" sz="2600" kern="1200" dirty="0">
            <a:solidFill>
              <a:schemeClr val="tx1"/>
            </a:solidFill>
            <a:latin typeface="BrownStd" panose="00010500010101010101" pitchFamily="50" charset="0"/>
            <a:cs typeface="Arial" panose="020B0604020202020204" pitchFamily="34" charset="0"/>
          </a:endParaRPr>
        </a:p>
      </dsp:txBody>
      <dsp:txXfrm>
        <a:off x="0" y="377146"/>
        <a:ext cx="3620208" cy="2160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57834-A5F3-4ACA-BB62-6DF7395BAB4A}">
      <dsp:nvSpPr>
        <dsp:cNvPr id="0" name=""/>
        <dsp:cNvSpPr/>
      </dsp:nvSpPr>
      <dsp:spPr>
        <a:xfrm>
          <a:off x="3380367" y="1607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Responsible Down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28914"/>
        <a:ext cx="3748299" cy="504773"/>
      </dsp:txXfrm>
    </dsp:sp>
    <dsp:sp modelId="{374FAC3E-406A-41D3-BD85-E233766DF4CA}">
      <dsp:nvSpPr>
        <dsp:cNvPr id="0" name=""/>
        <dsp:cNvSpPr/>
      </dsp:nvSpPr>
      <dsp:spPr>
        <a:xfrm>
          <a:off x="3380367" y="588963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Recycled Polyester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616270"/>
        <a:ext cx="3748299" cy="504773"/>
      </dsp:txXfrm>
    </dsp:sp>
    <dsp:sp modelId="{4B75CBCE-A977-4F9D-916E-CAF991FEE2D2}">
      <dsp:nvSpPr>
        <dsp:cNvPr id="0" name=""/>
        <dsp:cNvSpPr/>
      </dsp:nvSpPr>
      <dsp:spPr>
        <a:xfrm>
          <a:off x="3380367" y="1176320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smtClean="0">
              <a:latin typeface="BrownStd Alternate" panose="00010500010101010101" pitchFamily="50" charset="0"/>
            </a:rPr>
            <a:t>Sustainable Cotton</a:t>
          </a:r>
          <a:endParaRPr lang="en-NZ" sz="1600" kern="1200" dirty="0">
            <a:latin typeface="BrownStd Alternate" panose="00010500010101010101" pitchFamily="50" charset="0"/>
          </a:endParaRPr>
        </a:p>
      </dsp:txBody>
      <dsp:txXfrm>
        <a:off x="3407674" y="1203627"/>
        <a:ext cx="3748299" cy="504773"/>
      </dsp:txXfrm>
    </dsp:sp>
    <dsp:sp modelId="{E5718994-E665-4FFA-A6BE-1BE8D616822B}">
      <dsp:nvSpPr>
        <dsp:cNvPr id="0" name=""/>
        <dsp:cNvSpPr/>
      </dsp:nvSpPr>
      <dsp:spPr>
        <a:xfrm>
          <a:off x="3380367" y="1763677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err="1" smtClean="0">
              <a:latin typeface="BrownStd" panose="00010500010101010101" pitchFamily="50" charset="0"/>
            </a:rPr>
            <a:t>Bluesign</a:t>
          </a:r>
          <a:r>
            <a:rPr lang="en-NZ" sz="1600" kern="1200" dirty="0" smtClean="0">
              <a:latin typeface="BrownStd" panose="00010500010101010101" pitchFamily="50" charset="0"/>
            </a:rPr>
            <a:t> Approved Materials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1790984"/>
        <a:ext cx="3748299" cy="504773"/>
      </dsp:txXfrm>
    </dsp:sp>
    <dsp:sp modelId="{F4B81B67-6F92-4E12-956B-4E918F3BC0EA}">
      <dsp:nvSpPr>
        <dsp:cNvPr id="0" name=""/>
        <dsp:cNvSpPr/>
      </dsp:nvSpPr>
      <dsp:spPr>
        <a:xfrm>
          <a:off x="3380367" y="2351034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smtClean="0">
              <a:latin typeface="BrownStd" panose="00010500010101010101" pitchFamily="50" charset="0"/>
            </a:rPr>
            <a:t>Responsible Wool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2378341"/>
        <a:ext cx="3748299" cy="504773"/>
      </dsp:txXfrm>
    </dsp:sp>
    <dsp:sp modelId="{2E122957-837E-4911-BBF2-04146343AF92}">
      <dsp:nvSpPr>
        <dsp:cNvPr id="0" name=""/>
        <dsp:cNvSpPr/>
      </dsp:nvSpPr>
      <dsp:spPr>
        <a:xfrm>
          <a:off x="3380367" y="2938391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Bio-Based Synthetics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2965698"/>
        <a:ext cx="3748299" cy="504773"/>
      </dsp:txXfrm>
    </dsp:sp>
    <dsp:sp modelId="{7015CBE7-4F70-4DA4-B658-F52127A5168C}">
      <dsp:nvSpPr>
        <dsp:cNvPr id="0" name=""/>
        <dsp:cNvSpPr/>
      </dsp:nvSpPr>
      <dsp:spPr>
        <a:xfrm>
          <a:off x="3380367" y="3525747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Material Solutions Targeting Water Savings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3553054"/>
        <a:ext cx="3748299" cy="504773"/>
      </dsp:txXfrm>
    </dsp:sp>
    <dsp:sp modelId="{9FC099CD-0404-4659-ABC4-8AB7C68EB9CE}">
      <dsp:nvSpPr>
        <dsp:cNvPr id="0" name=""/>
        <dsp:cNvSpPr/>
      </dsp:nvSpPr>
      <dsp:spPr>
        <a:xfrm>
          <a:off x="3380367" y="4113104"/>
          <a:ext cx="3799199" cy="593118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Material Solutions Targeting Ocean Plastics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9321" y="4142058"/>
        <a:ext cx="3741291" cy="535210"/>
      </dsp:txXfrm>
    </dsp:sp>
    <dsp:sp modelId="{3E35A0F9-D6A3-4B0D-AF10-8DD53CB2D84D}">
      <dsp:nvSpPr>
        <dsp:cNvPr id="0" name=""/>
        <dsp:cNvSpPr/>
      </dsp:nvSpPr>
      <dsp:spPr>
        <a:xfrm>
          <a:off x="3380367" y="4734192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Preferred Man-Made </a:t>
          </a:r>
          <a:r>
            <a:rPr lang="en-NZ" sz="1600" kern="1200" dirty="0" err="1" smtClean="0">
              <a:latin typeface="BrownStd" panose="00010500010101010101" pitchFamily="50" charset="0"/>
            </a:rPr>
            <a:t>Cellulosics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4761499"/>
        <a:ext cx="3748299" cy="504773"/>
      </dsp:txXfrm>
    </dsp:sp>
    <dsp:sp modelId="{FA8208BE-BECF-4EE8-BDAD-83D591BD5D22}">
      <dsp:nvSpPr>
        <dsp:cNvPr id="0" name=""/>
        <dsp:cNvSpPr/>
      </dsp:nvSpPr>
      <dsp:spPr>
        <a:xfrm>
          <a:off x="3380367" y="5321549"/>
          <a:ext cx="3802913" cy="559387"/>
        </a:xfrm>
        <a:prstGeom prst="roundRect">
          <a:avLst/>
        </a:prstGeom>
        <a:solidFill>
          <a:srgbClr val="7A9A0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 smtClean="0">
              <a:latin typeface="BrownStd" panose="00010500010101010101" pitchFamily="50" charset="0"/>
            </a:rPr>
            <a:t>Other Recycled</a:t>
          </a:r>
          <a:endParaRPr lang="en-NZ" sz="1600" kern="1200" dirty="0">
            <a:latin typeface="BrownStd" panose="00010500010101010101" pitchFamily="50" charset="0"/>
          </a:endParaRPr>
        </a:p>
      </dsp:txBody>
      <dsp:txXfrm>
        <a:off x="3407674" y="5348856"/>
        <a:ext cx="3748299" cy="504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7974-C73A-450C-B45C-32300872FB96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3B89C-2EA2-4081-875D-5B9528CC9A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40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CUSTOMERS</a:t>
            </a:r>
            <a:r>
              <a:rPr lang="en-AU" baseline="0" dirty="0" smtClean="0"/>
              <a:t> DRIVE EVERYTHING WE FOCUS ON</a:t>
            </a:r>
            <a:endParaRPr lang="en-AU" dirty="0" smtClean="0"/>
          </a:p>
          <a:p>
            <a:r>
              <a:rPr lang="en-AU" dirty="0" smtClean="0"/>
              <a:t>MANU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04EB9-D3A1-4A65-92F5-81A911E695C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12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48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789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682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UP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02674" y="352962"/>
            <a:ext cx="596238" cy="22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Line 3"/>
          <p:cNvSpPr>
            <a:spLocks noChangeShapeType="1"/>
          </p:cNvSpPr>
          <p:nvPr userDrawn="1"/>
        </p:nvSpPr>
        <p:spPr bwMode="auto">
          <a:xfrm flipV="1">
            <a:off x="585941" y="737689"/>
            <a:ext cx="11022015" cy="23621"/>
          </a:xfrm>
          <a:prstGeom prst="line">
            <a:avLst/>
          </a:prstGeom>
          <a:noFill/>
          <a:ln w="25400" cap="flat" cmpd="sng">
            <a:solidFill>
              <a:srgbClr val="7A9A0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eaLnBrk="1">
              <a:defRPr/>
            </a:pPr>
            <a:endParaRPr lang="en-US" altLang="en-US" sz="1200" b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590687" y="342704"/>
            <a:ext cx="8499732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100" b="1">
                <a:solidFill>
                  <a:srgbClr val="7A9A0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itle 6"/>
          <p:cNvSpPr txBox="1">
            <a:spLocks/>
          </p:cNvSpPr>
          <p:nvPr userDrawn="1"/>
        </p:nvSpPr>
        <p:spPr>
          <a:xfrm>
            <a:off x="585940" y="1461143"/>
            <a:ext cx="10416733" cy="41833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7A9A0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5940" y="1461143"/>
            <a:ext cx="11012971" cy="4045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5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UP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/>
          <p:cNvSpPr>
            <a:spLocks noChangeShapeType="1"/>
          </p:cNvSpPr>
          <p:nvPr userDrawn="1"/>
        </p:nvSpPr>
        <p:spPr bwMode="auto">
          <a:xfrm flipV="1">
            <a:off x="439739" y="723569"/>
            <a:ext cx="11134589" cy="0"/>
          </a:xfrm>
          <a:prstGeom prst="line">
            <a:avLst/>
          </a:prstGeom>
          <a:noFill/>
          <a:ln w="25400" cap="flat" cmpd="sng">
            <a:solidFill>
              <a:srgbClr val="7A9A0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eaLnBrk="1">
              <a:defRPr/>
            </a:pPr>
            <a:endParaRPr lang="en-US" altLang="en-US" sz="1200" b="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8090" y="300329"/>
            <a:ext cx="596238" cy="22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9738" y="2079625"/>
            <a:ext cx="10980906" cy="3716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Start typing here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39738" y="1049365"/>
            <a:ext cx="10980906" cy="946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99" b="1"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5866" y="274380"/>
            <a:ext cx="4484687" cy="334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7A9A0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Title</a:t>
            </a:r>
            <a:endParaRPr lang="en-US" altLang="en-US" sz="1400" dirty="0">
              <a:solidFill>
                <a:srgbClr val="7A9A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8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054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818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717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753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879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761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999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228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3D048-F797-4FAC-BEDA-20FDCE593C88}" type="datetimeFigureOut">
              <a:rPr lang="en-NZ" smtClean="0"/>
              <a:t>15/05/2018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75E1F-907D-407A-A187-941184DED1E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594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9718560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50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>
          <a:xfrm>
            <a:off x="0" y="0"/>
            <a:ext cx="12192000" cy="6920753"/>
          </a:xfrm>
        </p:spPr>
      </p:pic>
      <p:pic>
        <p:nvPicPr>
          <p:cNvPr id="5" name="Picture 9" descr="powerpoint_kmd_lt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2" y="323605"/>
            <a:ext cx="24018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1441083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2018</a:t>
            </a:r>
            <a:endParaRPr lang="en-GB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95288" y="1732208"/>
            <a:ext cx="11491912" cy="4103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3850" y="2181135"/>
            <a:ext cx="1077728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BrownStd" charset="0"/>
              </a:rPr>
              <a:t>Textile Exchange Webinar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BrownStd" charset="0"/>
              </a:rPr>
              <a:t>Kathmandu: Achieving sustainability across the materials portfolio and then telling the story!  </a:t>
            </a:r>
            <a:endParaRPr lang="en-GB" altLang="en-US" sz="2800" dirty="0">
              <a:solidFill>
                <a:schemeClr val="bg1"/>
              </a:solidFill>
              <a:latin typeface="BrownStd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288" y="6381750"/>
            <a:ext cx="11491912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121" y="326546"/>
            <a:ext cx="8497519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RWS Launch 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29" y="1102873"/>
            <a:ext cx="1458755" cy="1419681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5543500" y="1428123"/>
            <a:ext cx="6076932" cy="47928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 smtClean="0">
                <a:latin typeface="BrownStd" panose="00010500010101010101" pitchFamily="50" charset="0"/>
              </a:rPr>
              <a:t>Part of Advisory Group</a:t>
            </a:r>
          </a:p>
          <a:p>
            <a:r>
              <a:rPr lang="en-NZ" sz="3200" dirty="0" smtClean="0">
                <a:latin typeface="BrownStd" panose="00010500010101010101" pitchFamily="50" charset="0"/>
              </a:rPr>
              <a:t>RWS supply chain pilot programme initiated in Apr’16</a:t>
            </a:r>
          </a:p>
          <a:p>
            <a:r>
              <a:rPr lang="en-NZ" sz="3200" dirty="0" smtClean="0">
                <a:latin typeface="BrownStd" panose="00010500010101010101" pitchFamily="50" charset="0"/>
              </a:rPr>
              <a:t>Engagement with all parts of supply chain – farmer groups, </a:t>
            </a:r>
            <a:r>
              <a:rPr lang="en-NZ" sz="3200" dirty="0" err="1" smtClean="0">
                <a:latin typeface="BrownStd" panose="00010500010101010101" pitchFamily="50" charset="0"/>
              </a:rPr>
              <a:t>topmaker</a:t>
            </a:r>
            <a:r>
              <a:rPr lang="en-NZ" sz="3200" dirty="0" smtClean="0">
                <a:latin typeface="BrownStd" panose="00010500010101010101" pitchFamily="50" charset="0"/>
              </a:rPr>
              <a:t>, spinner, mill and garment factory</a:t>
            </a:r>
          </a:p>
          <a:p>
            <a:r>
              <a:rPr lang="en-NZ" sz="3200" dirty="0" smtClean="0">
                <a:latin typeface="BrownStd" panose="00010500010101010101" pitchFamily="50" charset="0"/>
              </a:rPr>
              <a:t>First RWS certified product on shelf in late 2018</a:t>
            </a:r>
          </a:p>
          <a:p>
            <a:endParaRPr lang="en-NZ" sz="3200" dirty="0" smtClean="0">
              <a:latin typeface="BrownStd" panose="00010500010101010101" pitchFamily="50" charset="0"/>
            </a:endParaRPr>
          </a:p>
          <a:p>
            <a:endParaRPr lang="en-NZ" sz="3200" dirty="0" smtClean="0">
              <a:latin typeface="BrownStd" panose="00010500010101010101" pitchFamily="50" charset="0"/>
            </a:endParaRPr>
          </a:p>
          <a:p>
            <a:endParaRPr lang="en-NZ" sz="3200" dirty="0" smtClean="0">
              <a:latin typeface="BrownStd" panose="00010500010101010101" pitchFamily="50" charset="0"/>
            </a:endParaRPr>
          </a:p>
          <a:p>
            <a:endParaRPr lang="en-NZ" sz="3200" dirty="0" smtClean="0">
              <a:latin typeface="BrownStd" panose="00010500010101010101" pitchFamily="50" charset="0"/>
            </a:endParaRPr>
          </a:p>
          <a:p>
            <a:endParaRPr lang="en-NZ" sz="3200" dirty="0">
              <a:latin typeface="BrownStd" panose="00010500010101010101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77" y="2713612"/>
            <a:ext cx="47529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Recycled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9" y="1048421"/>
            <a:ext cx="2914650" cy="242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225" y="2108339"/>
            <a:ext cx="1390234" cy="1332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2612" y="3575940"/>
            <a:ext cx="203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BrownStd" panose="00010500010101010101" pitchFamily="50" charset="0"/>
                <a:cs typeface="Arial" panose="020B0604020202020204" pitchFamily="34" charset="0"/>
              </a:rPr>
              <a:t>FY17 Target– 2,500,000 plastic bottles reclaimed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2959" y="3291639"/>
            <a:ext cx="1362912" cy="3451752"/>
            <a:chOff x="3945816" y="1692612"/>
            <a:chExt cx="1362912" cy="34517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14849" r="76250" b="8966"/>
            <a:stretch/>
          </p:blipFill>
          <p:spPr>
            <a:xfrm>
              <a:off x="3945816" y="1692612"/>
              <a:ext cx="1362912" cy="27432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54707" t="83379" r="27680" b="425"/>
            <a:stretch/>
          </p:blipFill>
          <p:spPr>
            <a:xfrm>
              <a:off x="3945816" y="4357992"/>
              <a:ext cx="1362912" cy="786372"/>
            </a:xfrm>
            <a:prstGeom prst="rect">
              <a:avLst/>
            </a:prstGeom>
          </p:spPr>
        </p:pic>
      </p:grp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496">
            <a:off x="5422250" y="1566233"/>
            <a:ext cx="4554071" cy="120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572" y="901213"/>
            <a:ext cx="1390234" cy="13325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8776" y="2447201"/>
            <a:ext cx="203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BrownStd" panose="00010500010101010101" pitchFamily="50" charset="0"/>
                <a:cs typeface="Arial" panose="020B0604020202020204" pitchFamily="34" charset="0"/>
              </a:rPr>
              <a:t>FY18 Target– 5,00,000 plastic bottles reclaimed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8391" y="4893550"/>
            <a:ext cx="2095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latin typeface="Arial" panose="020B0604020202020204" pitchFamily="34" charset="0"/>
                <a:cs typeface="Arial" panose="020B0604020202020204" pitchFamily="34" charset="0"/>
              </a:rPr>
              <a:t>FY17 Achieved – 3,900,000 plastic bottles reclaimed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15671" y="3703986"/>
            <a:ext cx="2095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latin typeface="Arial" panose="020B0604020202020204" pitchFamily="34" charset="0"/>
                <a:cs typeface="Arial" panose="020B0604020202020204" pitchFamily="34" charset="0"/>
              </a:rPr>
              <a:t>FY18 Achieved – 6,700,000 plastic bottles reclaimed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100% Sustainable Cotton by 2020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1" y="1058141"/>
            <a:ext cx="4695825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8" y="3151909"/>
            <a:ext cx="73152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06" y="5961029"/>
            <a:ext cx="568901" cy="71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65" y="5313218"/>
            <a:ext cx="635124" cy="62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Kowen\Dropbox\recycolor\artwork\Recycolor title.jpg"/>
          <p:cNvPicPr>
            <a:picLocks noChangeAspect="1" noChangeArrowheads="1"/>
          </p:cNvPicPr>
          <p:nvPr/>
        </p:nvPicPr>
        <p:blipFill rotWithShape="1">
          <a:blip r:embed="rId6" cstate="print"/>
          <a:srcRect b="32924"/>
          <a:stretch/>
        </p:blipFill>
        <p:spPr bwMode="auto">
          <a:xfrm>
            <a:off x="4354938" y="5486401"/>
            <a:ext cx="611106" cy="314651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53" y="6100115"/>
            <a:ext cx="1248180" cy="43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7100" y="2052212"/>
            <a:ext cx="1469314" cy="4470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180" y="2092375"/>
            <a:ext cx="1300990" cy="3551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844" y="1379856"/>
            <a:ext cx="3891582" cy="5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7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100% Preferred Man-Made </a:t>
            </a:r>
            <a:r>
              <a:rPr lang="en-NZ" dirty="0" err="1" smtClean="0">
                <a:latin typeface="BrownStd" panose="00010500010101010101" pitchFamily="50" charset="0"/>
              </a:rPr>
              <a:t>Cellulosics</a:t>
            </a:r>
            <a:r>
              <a:rPr lang="en-NZ" dirty="0" smtClean="0">
                <a:latin typeface="BrownStd" panose="00010500010101010101" pitchFamily="50" charset="0"/>
              </a:rPr>
              <a:t>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529"/>
          <a:stretch/>
        </p:blipFill>
        <p:spPr>
          <a:xfrm>
            <a:off x="511008" y="1116266"/>
            <a:ext cx="3495675" cy="2823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1" y="4241640"/>
            <a:ext cx="3441323" cy="842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45" y="5181728"/>
            <a:ext cx="6781800" cy="143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504" y="1187018"/>
            <a:ext cx="5986808" cy="77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833" y="2212615"/>
            <a:ext cx="2829613" cy="43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5" y="327356"/>
            <a:ext cx="8495306" cy="290773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Material Solutions Targeting Water Savings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 descr="cid:image001.png@01D3A64D.E971856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0" y="991384"/>
            <a:ext cx="5923007" cy="576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108" y="1980794"/>
            <a:ext cx="42576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21" y="326546"/>
            <a:ext cx="8497519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Bio-Based Synthetics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0" y="1346037"/>
            <a:ext cx="4824849" cy="4533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659" r="58594"/>
          <a:stretch/>
        </p:blipFill>
        <p:spPr>
          <a:xfrm>
            <a:off x="7511512" y="857615"/>
            <a:ext cx="2392279" cy="2889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878" y="4013857"/>
            <a:ext cx="6094007" cy="742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878" y="4837827"/>
            <a:ext cx="6653549" cy="768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23"/>
          <a:stretch/>
        </p:blipFill>
        <p:spPr>
          <a:xfrm>
            <a:off x="5283877" y="5688706"/>
            <a:ext cx="5972613" cy="7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87" y="342704"/>
            <a:ext cx="8499732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Others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86" y="3564817"/>
            <a:ext cx="3106063" cy="3093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920" y="4136562"/>
            <a:ext cx="4283001" cy="203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306" y="3607528"/>
            <a:ext cx="3124200" cy="2924175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55222773"/>
              </p:ext>
            </p:extLst>
          </p:nvPr>
        </p:nvGraphicFramePr>
        <p:xfrm>
          <a:off x="255124" y="693001"/>
          <a:ext cx="4379416" cy="2914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280551" y="1077966"/>
            <a:ext cx="3623747" cy="2162345"/>
            <a:chOff x="0" y="376090"/>
            <a:chExt cx="3623747" cy="2162345"/>
          </a:xfrm>
        </p:grpSpPr>
        <p:sp>
          <p:nvSpPr>
            <p:cNvPr id="12" name="Rectangle 11"/>
            <p:cNvSpPr/>
            <p:nvPr/>
          </p:nvSpPr>
          <p:spPr>
            <a:xfrm>
              <a:off x="0" y="376090"/>
              <a:ext cx="3623747" cy="2162345"/>
            </a:xfrm>
            <a:prstGeom prst="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0" y="376090"/>
              <a:ext cx="3623747" cy="2162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NZ" sz="3600" kern="1200" dirty="0" err="1" smtClean="0">
                  <a:solidFill>
                    <a:schemeClr val="tx1"/>
                  </a:solidFill>
                  <a:latin typeface="BrownStd" panose="00010500010101010101" pitchFamily="50" charset="0"/>
                  <a:cs typeface="Arial" panose="020B0604020202020204" pitchFamily="34" charset="0"/>
                </a:rPr>
                <a:t>Bluesign</a:t>
              </a:r>
              <a:r>
                <a:rPr lang="en-NZ" sz="3600" kern="1200" dirty="0" smtClean="0">
                  <a:solidFill>
                    <a:schemeClr val="tx1"/>
                  </a:solidFill>
                  <a:latin typeface="BrownStd" panose="00010500010101010101" pitchFamily="50" charset="0"/>
                  <a:cs typeface="Arial" panose="020B0604020202020204" pitchFamily="34" charset="0"/>
                </a:rPr>
                <a:t> conversion in progress</a:t>
              </a:r>
              <a:endParaRPr lang="en-NZ" sz="3600" kern="1200" dirty="0">
                <a:solidFill>
                  <a:schemeClr val="tx1"/>
                </a:solidFill>
                <a:latin typeface="BrownStd" panose="00010500010101010101" pitchFamily="50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441927505"/>
              </p:ext>
            </p:extLst>
          </p:nvPr>
        </p:nvGraphicFramePr>
        <p:xfrm>
          <a:off x="8194656" y="693003"/>
          <a:ext cx="4379416" cy="2914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0553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Textile Exchange PFM Ranking 2017 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04" y="926391"/>
            <a:ext cx="3734072" cy="4690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4" y="5775262"/>
            <a:ext cx="11363394" cy="883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67" y="958869"/>
            <a:ext cx="2112020" cy="486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64504"/>
          <a:stretch/>
        </p:blipFill>
        <p:spPr>
          <a:xfrm>
            <a:off x="4349071" y="2180618"/>
            <a:ext cx="5426303" cy="640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66013"/>
          <a:stretch/>
        </p:blipFill>
        <p:spPr>
          <a:xfrm>
            <a:off x="4349071" y="2958437"/>
            <a:ext cx="5426303" cy="6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17318" y="275201"/>
            <a:ext cx="10170199" cy="562066"/>
          </a:xfrm>
        </p:spPr>
        <p:txBody>
          <a:bodyPr>
            <a:normAutofit/>
          </a:bodyPr>
          <a:lstStyle/>
          <a:p>
            <a:r>
              <a:rPr lang="en-AU" sz="2399" b="1" dirty="0">
                <a:latin typeface="BrownStd" panose="00010500010101010101" pitchFamily="50" charset="0"/>
              </a:rPr>
              <a:t>CUSTOMER Centric Prioritisation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40038517"/>
              </p:ext>
            </p:extLst>
          </p:nvPr>
        </p:nvGraphicFramePr>
        <p:xfrm>
          <a:off x="3553434" y="837268"/>
          <a:ext cx="10563648" cy="588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14435" y="837270"/>
            <a:ext cx="719893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4435" y="6412116"/>
            <a:ext cx="719893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Low</a:t>
            </a:r>
          </a:p>
        </p:txBody>
      </p:sp>
      <p:sp>
        <p:nvSpPr>
          <p:cNvPr id="8" name="Up Arrow 7"/>
          <p:cNvSpPr/>
          <p:nvPr/>
        </p:nvSpPr>
        <p:spPr>
          <a:xfrm>
            <a:off x="11217716" y="1129127"/>
            <a:ext cx="156664" cy="5298826"/>
          </a:xfrm>
          <a:prstGeom prst="upArrow">
            <a:avLst/>
          </a:prstGeom>
          <a:solidFill>
            <a:srgbClr val="7A9A01"/>
          </a:solidFill>
          <a:ln>
            <a:solidFill>
              <a:srgbClr val="7A9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NZ" sz="1799" dirty="0">
                <a:solidFill>
                  <a:schemeClr val="tx1"/>
                </a:solidFill>
                <a:latin typeface="BrownStd" panose="00010500010101010101" pitchFamily="50" charset="0"/>
              </a:rPr>
              <a:t>ORGANISATIONAL PRIORITIES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945" y="5184312"/>
            <a:ext cx="6566035" cy="866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45" y="991118"/>
            <a:ext cx="6611021" cy="75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56" y="3248715"/>
            <a:ext cx="6453456" cy="857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443189" y="1208976"/>
            <a:ext cx="871013" cy="334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58321" y="3567824"/>
            <a:ext cx="840746" cy="3333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443188" y="5389184"/>
            <a:ext cx="840746" cy="3358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1"/>
          <a:stretch/>
        </p:blipFill>
        <p:spPr>
          <a:xfrm>
            <a:off x="0" y="-36576"/>
            <a:ext cx="12192000" cy="68945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39647" y="2861910"/>
            <a:ext cx="11491912" cy="4103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7" y="3103978"/>
            <a:ext cx="10777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BrownStd" panose="00010500010101010101" pitchFamily="50" charset="0"/>
              </a:rPr>
              <a:t>Telling the story  </a:t>
            </a:r>
            <a:endParaRPr lang="en-GB" altLang="en-US" b="1" dirty="0">
              <a:solidFill>
                <a:schemeClr val="bg1"/>
              </a:solidFill>
              <a:latin typeface="BrownStd" panose="00010500010101010101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5288" y="6381750"/>
            <a:ext cx="11491912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32" y="400320"/>
            <a:ext cx="1107323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7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21" y="326546"/>
            <a:ext cx="8497519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Bio’s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03080" y="1503344"/>
            <a:ext cx="4253346" cy="4587965"/>
          </a:xfrm>
        </p:spPr>
        <p:txBody>
          <a:bodyPr/>
          <a:lstStyle/>
          <a:p>
            <a:pPr marL="0" indent="0" algn="ctr">
              <a:buNone/>
            </a:pPr>
            <a:r>
              <a:rPr lang="en-NZ" b="1" dirty="0" smtClean="0">
                <a:latin typeface="BrownStd" panose="00010500010101010101" pitchFamily="50" charset="0"/>
              </a:rPr>
              <a:t>Manu Rastogi </a:t>
            </a:r>
          </a:p>
          <a:p>
            <a:pPr marL="0" indent="0" algn="ctr">
              <a:buNone/>
            </a:pPr>
            <a:r>
              <a:rPr lang="en-NZ" dirty="0" smtClean="0">
                <a:latin typeface="BrownStd" panose="00010500010101010101" pitchFamily="50" charset="0"/>
              </a:rPr>
              <a:t>Textile R&amp;D and Responsible Materials Manager </a:t>
            </a:r>
          </a:p>
          <a:p>
            <a:pPr marL="0" indent="0">
              <a:buNone/>
            </a:pP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414113" y="1503343"/>
            <a:ext cx="4253346" cy="458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b="1" dirty="0" smtClean="0">
                <a:latin typeface="BrownStd" panose="00010500010101010101" pitchFamily="50" charset="0"/>
              </a:rPr>
              <a:t>Oliver Milliner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dirty="0" smtClean="0">
                <a:latin typeface="BrownStd" panose="00010500010101010101" pitchFamily="50" charset="0"/>
              </a:rPr>
              <a:t>Sustainability Coordinator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7" y="2791996"/>
            <a:ext cx="2937972" cy="2937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543" y="2791996"/>
            <a:ext cx="2506486" cy="29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b="3559"/>
          <a:stretch/>
        </p:blipFill>
        <p:spPr>
          <a:xfrm>
            <a:off x="0" y="-42244"/>
            <a:ext cx="12192000" cy="6963508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32" y="400320"/>
            <a:ext cx="1107323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89189" y="998197"/>
            <a:ext cx="681362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BrownStd" panose="00010500010101010101" pitchFamily="50" charset="0"/>
              </a:rPr>
              <a:t>“Sustainability isn’t a department, </a:t>
            </a:r>
            <a:endParaRPr lang="en-US" altLang="en-US" b="1" dirty="0">
              <a:solidFill>
                <a:schemeClr val="bg1"/>
              </a:solidFill>
              <a:latin typeface="BrownStd" panose="00010500010101010101" pitchFamily="50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rownStd" panose="00010500010101010101" pitchFamily="50" charset="0"/>
              </a:rPr>
              <a:t>i</a:t>
            </a:r>
            <a:r>
              <a:rPr lang="en-US" altLang="en-US" b="1" dirty="0" smtClean="0">
                <a:solidFill>
                  <a:schemeClr val="bg1"/>
                </a:solidFill>
                <a:latin typeface="BrownStd" panose="00010500010101010101" pitchFamily="50" charset="0"/>
              </a:rPr>
              <a:t>t’s a way of doing things”</a:t>
            </a:r>
            <a:endParaRPr lang="en-GB" altLang="en-US" b="1" dirty="0">
              <a:solidFill>
                <a:schemeClr val="bg1"/>
              </a:solidFill>
              <a:latin typeface="BrownStd" panose="00010500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The Sustainability Function and Role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9817" y="2201646"/>
            <a:ext cx="3383814" cy="4285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dirty="0" smtClean="0">
                <a:latin typeface="BrownStd" panose="00010500010101010101" pitchFamily="50" charset="0"/>
              </a:rPr>
              <a:t>The sustainability role can be very cross functional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Key holder to inspiring stories and content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Gate keeper between business to customer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Educator and advisor for key stakeholders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Also an awakening mechanism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73" y="1866440"/>
            <a:ext cx="8545649" cy="37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Telling the Story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0687" y="4883992"/>
            <a:ext cx="9045682" cy="4285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000" dirty="0" smtClean="0">
                <a:latin typeface="BrownStd" panose="00010500010101010101" pitchFamily="50" charset="0"/>
              </a:rPr>
              <a:t>External and internal communication is an </a:t>
            </a:r>
            <a:r>
              <a:rPr lang="en-NZ" sz="2000" dirty="0" err="1" smtClean="0">
                <a:latin typeface="BrownStd" panose="00010500010101010101" pitchFamily="50" charset="0"/>
              </a:rPr>
              <a:t>omni</a:t>
            </a:r>
            <a:r>
              <a:rPr lang="en-NZ" sz="2000" dirty="0" smtClean="0">
                <a:latin typeface="BrownStd" panose="00010500010101010101" pitchFamily="50" charset="0"/>
              </a:rPr>
              <a:t>-channelling puzzle </a:t>
            </a:r>
          </a:p>
          <a:p>
            <a:r>
              <a:rPr lang="en-NZ" sz="2000" dirty="0" smtClean="0">
                <a:latin typeface="BrownStd" panose="00010500010101010101" pitchFamily="50" charset="0"/>
              </a:rPr>
              <a:t>Telling stories and communication takes place across various channels </a:t>
            </a:r>
          </a:p>
          <a:p>
            <a:r>
              <a:rPr lang="en-NZ" sz="2000" dirty="0" smtClean="0">
                <a:latin typeface="BrownStd" panose="00010500010101010101" pitchFamily="50" charset="0"/>
              </a:rPr>
              <a:t>Decoding information and data towards marketing and </a:t>
            </a:r>
            <a:r>
              <a:rPr lang="en-NZ" sz="2000" dirty="0" err="1" smtClean="0">
                <a:latin typeface="BrownStd" panose="00010500010101010101" pitchFamily="50" charset="0"/>
              </a:rPr>
              <a:t>comms</a:t>
            </a:r>
            <a:r>
              <a:rPr lang="en-NZ" sz="2000" dirty="0" smtClean="0">
                <a:latin typeface="BrownStd" panose="00010500010101010101" pitchFamily="50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20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000" dirty="0" smtClean="0">
              <a:latin typeface="BrownStd" panose="00010500010101010101" pitchFamily="50" charset="0"/>
            </a:endParaRPr>
          </a:p>
          <a:p>
            <a:endParaRPr lang="en-NZ" sz="20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0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0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000" b="1" dirty="0" smtClean="0">
              <a:latin typeface="BrownStd" panose="00010500010101010101" pitchFamily="50" charset="0"/>
            </a:endParaRPr>
          </a:p>
          <a:p>
            <a:endParaRPr lang="en-NZ" sz="20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3600" dirty="0" smtClean="0"/>
          </a:p>
        </p:txBody>
      </p:sp>
      <p:pic>
        <p:nvPicPr>
          <p:cNvPr id="19" name="Picture 2" descr="Image result for marketing channe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45" y="1438444"/>
            <a:ext cx="3832914" cy="28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950" y="1325962"/>
            <a:ext cx="3118985" cy="2964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46" y="1366485"/>
            <a:ext cx="4165399" cy="29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Case Study 1: The Earth Hoodie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9" y="1455725"/>
            <a:ext cx="1834623" cy="185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6" y="3521176"/>
            <a:ext cx="2147110" cy="283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752" y="1413858"/>
            <a:ext cx="2806260" cy="456705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13092" r="3326" b="4177"/>
          <a:stretch/>
        </p:blipFill>
        <p:spPr bwMode="auto">
          <a:xfrm>
            <a:off x="5492571" y="1455725"/>
            <a:ext cx="3597848" cy="32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5369" y="1006290"/>
            <a:ext cx="1435061" cy="40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sz="1800" b="1" u="sng" dirty="0" smtClean="0">
                <a:latin typeface="BrownStd" panose="00010500010101010101" pitchFamily="50" charset="0"/>
              </a:rPr>
              <a:t>Email/EDM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96351" y="1006290"/>
            <a:ext cx="1713274" cy="40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sz="1800" b="1" u="sng" dirty="0" smtClean="0">
                <a:latin typeface="BrownStd" panose="00010500010101010101" pitchFamily="50" charset="0"/>
              </a:rPr>
              <a:t>Social Media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22355" y="985638"/>
            <a:ext cx="1713274" cy="40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sz="1800" b="1" u="sng" dirty="0" smtClean="0">
                <a:latin typeface="BrownStd" panose="00010500010101010101" pitchFamily="50" charset="0"/>
              </a:rPr>
              <a:t>In Store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818860" y="985638"/>
            <a:ext cx="1713274" cy="40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sz="1800" b="1" u="sng" dirty="0" smtClean="0">
                <a:latin typeface="BrownStd" panose="00010500010101010101" pitchFamily="50" charset="0"/>
              </a:rPr>
              <a:t>PR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977" y="1484113"/>
            <a:ext cx="2819041" cy="2862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284" y="4881140"/>
            <a:ext cx="2532426" cy="454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8860" y="5461874"/>
            <a:ext cx="1968465" cy="134199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61" y="4560278"/>
            <a:ext cx="1355909" cy="21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8" t="11151" r="7423" b="7768"/>
          <a:stretch>
            <a:fillRect/>
          </a:stretch>
        </p:blipFill>
        <p:spPr bwMode="auto">
          <a:xfrm>
            <a:off x="6319672" y="4251491"/>
            <a:ext cx="1065450" cy="24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1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Customer Services Engagement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2" y="1072544"/>
            <a:ext cx="4534533" cy="2400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3" y="3557513"/>
            <a:ext cx="5908080" cy="2754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730" y="914400"/>
            <a:ext cx="5369815" cy="307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027" y="4480347"/>
            <a:ext cx="5450544" cy="17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Case Study 2: Education and Customer </a:t>
            </a:r>
            <a:r>
              <a:rPr lang="en-NZ" dirty="0">
                <a:latin typeface="BrownStd" panose="00010500010101010101" pitchFamily="50" charset="0"/>
              </a:rPr>
              <a:t>C</a:t>
            </a:r>
            <a:r>
              <a:rPr lang="en-NZ" dirty="0" smtClean="0">
                <a:latin typeface="BrownStd" panose="00010500010101010101" pitchFamily="50" charset="0"/>
              </a:rPr>
              <a:t>hoice – Online  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 descr="4422380137542222428275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6723"/>
          <a:stretch/>
        </p:blipFill>
        <p:spPr bwMode="auto">
          <a:xfrm>
            <a:off x="147145" y="810357"/>
            <a:ext cx="3796256" cy="58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8307978770410380068308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6" b="16100"/>
          <a:stretch/>
        </p:blipFill>
        <p:spPr bwMode="auto">
          <a:xfrm>
            <a:off x="4093185" y="810357"/>
            <a:ext cx="3294653" cy="35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9022109458364333329050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8" b="12232"/>
          <a:stretch/>
        </p:blipFill>
        <p:spPr bwMode="auto">
          <a:xfrm>
            <a:off x="7537624" y="810357"/>
            <a:ext cx="4594087" cy="56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186" y="4488505"/>
            <a:ext cx="3294653" cy="22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Case Study 2: Education and Customer Choice – In Store  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87" r="2934"/>
          <a:stretch/>
        </p:blipFill>
        <p:spPr>
          <a:xfrm>
            <a:off x="103673" y="1385419"/>
            <a:ext cx="4051469" cy="5347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274" r="22381" b="7530"/>
          <a:stretch/>
        </p:blipFill>
        <p:spPr>
          <a:xfrm rot="5400000">
            <a:off x="3609101" y="2048929"/>
            <a:ext cx="5347141" cy="4020113"/>
          </a:xfrm>
          <a:prstGeom prst="rect">
            <a:avLst/>
          </a:prstGeom>
        </p:spPr>
      </p:pic>
      <p:pic>
        <p:nvPicPr>
          <p:cNvPr id="6" name="Picture 2" descr="163585224cbceb3ca2b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5" t="29461" r="22442" b="32468"/>
          <a:stretch/>
        </p:blipFill>
        <p:spPr bwMode="auto">
          <a:xfrm>
            <a:off x="8410201" y="1385415"/>
            <a:ext cx="3749520" cy="53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2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Case Study 3: Content Efficiency – Create Once 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03" y="1740389"/>
            <a:ext cx="1737080" cy="2432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51" y="4172830"/>
            <a:ext cx="3496065" cy="24717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96037" y="1920003"/>
            <a:ext cx="2435324" cy="20732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New copy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New graphics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New look and feel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New images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6073" y="3065994"/>
            <a:ext cx="1667541" cy="136295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92640" y="1920003"/>
            <a:ext cx="2435324" cy="20732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Updated website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Updated articles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Updated look and feel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Updated social content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 smtClean="0"/>
              <a:t>Updated VM content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874" y="1803027"/>
            <a:ext cx="2333296" cy="1375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802" y="3848877"/>
            <a:ext cx="2851251" cy="2795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053" y="3914696"/>
            <a:ext cx="2359186" cy="2843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274" r="22381" b="7530"/>
          <a:stretch/>
        </p:blipFill>
        <p:spPr>
          <a:xfrm rot="5400000">
            <a:off x="10340573" y="1793561"/>
            <a:ext cx="1854827" cy="13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BrownStd" panose="00010500010101010101" pitchFamily="50" charset="0"/>
              </a:rPr>
              <a:t>Case Study </a:t>
            </a:r>
            <a:r>
              <a:rPr lang="en-NZ" dirty="0" smtClean="0">
                <a:latin typeface="BrownStd" panose="00010500010101010101" pitchFamily="50" charset="0"/>
              </a:rPr>
              <a:t>4: Personal Story Telling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31" y="855125"/>
            <a:ext cx="4065396" cy="2213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32" y="3195144"/>
            <a:ext cx="3067560" cy="3528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39" y="855125"/>
            <a:ext cx="4310995" cy="57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87" y="342704"/>
            <a:ext cx="9242630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Internal Communications – Measuring Improvement in Story Telling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0687" y="1773332"/>
            <a:ext cx="4494882" cy="207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dirty="0" smtClean="0">
                <a:latin typeface="BrownStd" panose="00010500010101010101" pitchFamily="50" charset="0"/>
              </a:rPr>
              <a:t>6 month strategy check ins</a:t>
            </a:r>
          </a:p>
          <a:p>
            <a:r>
              <a:rPr lang="en-NZ" sz="1800" dirty="0" err="1" smtClean="0">
                <a:latin typeface="BrownStd" panose="00010500010101010101" pitchFamily="50" charset="0"/>
              </a:rPr>
              <a:t>Higg</a:t>
            </a:r>
            <a:r>
              <a:rPr lang="en-NZ" sz="1800" dirty="0" smtClean="0">
                <a:latin typeface="BrownStd" panose="00010500010101010101" pitchFamily="50" charset="0"/>
              </a:rPr>
              <a:t> Index assessments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Reviewing all actions, targets and progress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Reporting and communicating internally to all key stakeholders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b="1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497" y="1385414"/>
            <a:ext cx="3636045" cy="2034893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88" y="1773332"/>
            <a:ext cx="2058966" cy="1259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02" y="3420307"/>
            <a:ext cx="5664540" cy="31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70357"/>
          </a:xfrm>
          <a:prstGeom prst="rect">
            <a:avLst/>
          </a:prstGeom>
          <a:solidFill>
            <a:srgbClr val="659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" name="Picture 9" descr="powerpoint_kmd_lt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23" y="490145"/>
            <a:ext cx="24018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5288" y="1431764"/>
            <a:ext cx="11556080" cy="23478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5288" y="6381750"/>
            <a:ext cx="11540038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288" y="840937"/>
            <a:ext cx="6930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</a:rPr>
              <a:t>Contents</a:t>
            </a:r>
            <a:endParaRPr lang="en-NZ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5288" y="2008981"/>
            <a:ext cx="9967912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BrownStd" charset="0"/>
              </a:rPr>
              <a:t>About Kathmandu </a:t>
            </a:r>
            <a:endParaRPr lang="en-US" altLang="en-US" sz="2000" b="1" dirty="0" smtClean="0">
              <a:solidFill>
                <a:schemeClr val="bg1"/>
              </a:solidFill>
              <a:latin typeface="BrownStd" charset="0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Preferred Fibers and Materials (PFM)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Customer Centric PFM Prioritization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Understanding the sustainability role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The channels, audience and message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Case studies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Internal communications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/>
                </a:solidFill>
                <a:latin typeface="BrownStd" charset="0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16694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" b="13426"/>
          <a:stretch/>
        </p:blipFill>
        <p:spPr>
          <a:xfrm>
            <a:off x="0" y="-1"/>
            <a:ext cx="12192000" cy="6894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3485" y="1674673"/>
            <a:ext cx="55944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dirty="0" smtClean="0">
                <a:solidFill>
                  <a:schemeClr val="bg1"/>
                </a:solidFill>
              </a:rPr>
              <a:t>Thank you, any questions?</a:t>
            </a:r>
          </a:p>
          <a:p>
            <a:endParaRPr lang="en-NZ" sz="6600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95288" y="1732208"/>
            <a:ext cx="11491912" cy="4103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5288" y="6381750"/>
            <a:ext cx="11540038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9" descr="powerpoint_kmd_lt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2" y="680225"/>
            <a:ext cx="24018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0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7173"/>
          <a:stretch/>
        </p:blipFill>
        <p:spPr>
          <a:xfrm>
            <a:off x="-39294" y="-29030"/>
            <a:ext cx="12231294" cy="6908801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138" y="365125"/>
            <a:ext cx="1107323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39647" y="2861910"/>
            <a:ext cx="11491912" cy="4103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7" y="3103978"/>
            <a:ext cx="7588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BrownStd" panose="00010500010101010101" pitchFamily="50" charset="0"/>
              </a:rPr>
              <a:t>About Kathmandu</a:t>
            </a:r>
            <a:endParaRPr lang="en-GB" altLang="en-US" b="1" dirty="0">
              <a:solidFill>
                <a:schemeClr val="bg1"/>
              </a:solidFill>
              <a:latin typeface="BrownStd" panose="00010500010101010101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5288" y="6381750"/>
            <a:ext cx="11491912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9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About Us 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3992" y="1545999"/>
            <a:ext cx="5181717" cy="52189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dirty="0" smtClean="0">
                <a:latin typeface="BrownStd" panose="00010500010101010101" pitchFamily="50" charset="0"/>
              </a:rPr>
              <a:t>We are an outdoor brand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Our purpose is to inspire travel and adventure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Born in New Zealand, 1987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164 stores across NZ, AU and the UK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Wholesale program in Europe and the USA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Recently </a:t>
            </a:r>
            <a:r>
              <a:rPr lang="en-NZ" sz="1800" dirty="0" smtClean="0">
                <a:latin typeface="BrownStd" panose="00010500010101010101" pitchFamily="50" charset="0"/>
              </a:rPr>
              <a:t>teamed up with </a:t>
            </a:r>
            <a:r>
              <a:rPr lang="en-NZ" sz="1800" dirty="0" err="1" smtClean="0">
                <a:latin typeface="BrownStd" panose="00010500010101010101" pitchFamily="50" charset="0"/>
              </a:rPr>
              <a:t>Oboz</a:t>
            </a:r>
            <a:r>
              <a:rPr lang="en-NZ" sz="1800" dirty="0" smtClean="0">
                <a:latin typeface="BrownStd" panose="00010500010101010101" pitchFamily="50" charset="0"/>
              </a:rPr>
              <a:t> </a:t>
            </a:r>
            <a:endParaRPr lang="en-NZ" sz="1800" dirty="0" smtClean="0">
              <a:latin typeface="BrownStd" panose="00010500010101010101" pitchFamily="50" charset="0"/>
            </a:endParaRPr>
          </a:p>
          <a:p>
            <a:r>
              <a:rPr lang="en-NZ" sz="1800" dirty="0" smtClean="0">
                <a:latin typeface="BrownStd" panose="00010500010101010101" pitchFamily="50" charset="0"/>
              </a:rPr>
              <a:t>Kathmandu is publically listed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Sustainability isn’t a department, it’s a way of doing things and is core to our company ethos. </a:t>
            </a:r>
          </a:p>
          <a:p>
            <a:r>
              <a:rPr lang="en-NZ" sz="1800" dirty="0" smtClean="0">
                <a:latin typeface="BrownStd" panose="00010500010101010101" pitchFamily="50" charset="0"/>
              </a:rPr>
              <a:t>We’re all about the outdoors, so how can we help it?!</a:t>
            </a: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1800" dirty="0" smtClean="0">
              <a:latin typeface="BrownStd" panose="00010500010101010101" pitchFamily="50" charset="0"/>
            </a:endParaRPr>
          </a:p>
          <a:p>
            <a:endParaRPr lang="en-NZ" sz="1800" dirty="0" smtClean="0">
              <a:latin typeface="BrownStd" panose="00010500010101010101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82" y="1519467"/>
            <a:ext cx="2924183" cy="1951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48" y="1686520"/>
            <a:ext cx="2426678" cy="1617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82" y="3562212"/>
            <a:ext cx="2924183" cy="2890604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3"/>
          <a:stretch/>
        </p:blipFill>
        <p:spPr>
          <a:xfrm>
            <a:off x="8898237" y="3562212"/>
            <a:ext cx="3024132" cy="28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39647" y="2861910"/>
            <a:ext cx="11491912" cy="4103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138" y="365125"/>
            <a:ext cx="1107323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7" y="3103978"/>
            <a:ext cx="50312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BrownStd" panose="00010500010101010101" pitchFamily="50" charset="0"/>
              </a:rPr>
              <a:t>Achieving sustainability across our materials portfolio</a:t>
            </a:r>
            <a:endParaRPr lang="en-GB" altLang="en-US" b="1" dirty="0">
              <a:solidFill>
                <a:schemeClr val="bg1"/>
              </a:solidFill>
              <a:latin typeface="BrownStd" panose="00010500010101010101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5288" y="6381750"/>
            <a:ext cx="11491912" cy="190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/>
          <a:stretch/>
        </p:blipFill>
        <p:spPr>
          <a:xfrm>
            <a:off x="0" y="-52754"/>
            <a:ext cx="12192000" cy="691075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NZ" sz="43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nStd" panose="00010500010101010101" pitchFamily="50" charset="0"/>
            </a:endParaRPr>
          </a:p>
          <a:p>
            <a:pPr marL="0" indent="0" algn="ctr">
              <a:buNone/>
            </a:pPr>
            <a:r>
              <a:rPr lang="en-NZ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nStd" panose="00010500010101010101" pitchFamily="50" charset="0"/>
              </a:rPr>
              <a:t>“Sustainability is the destination</a:t>
            </a:r>
          </a:p>
          <a:p>
            <a:pPr marL="0" indent="0" algn="ctr">
              <a:buNone/>
            </a:pPr>
            <a:endParaRPr lang="en-NZ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nStd" panose="00010500010101010101" pitchFamily="50" charset="0"/>
            </a:endParaRPr>
          </a:p>
          <a:p>
            <a:pPr marL="0" indent="0" algn="ctr">
              <a:buNone/>
            </a:pPr>
            <a:r>
              <a:rPr lang="en-NZ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nStd" panose="00010500010101010101" pitchFamily="50" charset="0"/>
              </a:rPr>
              <a:t>Kathmandu is the journey.”</a:t>
            </a:r>
            <a:endParaRPr lang="en-NZ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nStd" panose="00010500010101010101" pitchFamily="50" charset="0"/>
            </a:endParaRPr>
          </a:p>
          <a:p>
            <a:pPr marL="0" indent="0">
              <a:buNone/>
            </a:pPr>
            <a:endParaRPr lang="en-NZ" sz="4399" dirty="0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138" y="365125"/>
            <a:ext cx="1107323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3555" y="327356"/>
            <a:ext cx="8495306" cy="290773"/>
          </a:xfrm>
        </p:spPr>
        <p:txBody>
          <a:bodyPr/>
          <a:lstStyle/>
          <a:p>
            <a:r>
              <a:rPr lang="en-NZ" dirty="0">
                <a:latin typeface="BrownStd" panose="00010500010101010101" pitchFamily="50" charset="0"/>
              </a:rPr>
              <a:t>Kathmandu </a:t>
            </a:r>
            <a:r>
              <a:rPr lang="en-NZ" dirty="0" smtClean="0">
                <a:latin typeface="BrownStd" panose="00010500010101010101" pitchFamily="50" charset="0"/>
              </a:rPr>
              <a:t>PFM Strategy</a:t>
            </a:r>
            <a:endParaRPr lang="en-NZ" dirty="0">
              <a:latin typeface="BrownStd" panose="00010500010101010101" pitchFamily="50" charset="0"/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927471" y="993493"/>
            <a:ext cx="10337060" cy="575914"/>
          </a:xfrm>
          <a:prstGeom prst="leftRightArrow">
            <a:avLst/>
          </a:prstGeom>
          <a:noFill/>
          <a:ln>
            <a:solidFill>
              <a:srgbClr val="7A9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399" dirty="0">
                <a:solidFill>
                  <a:srgbClr val="7A9A01"/>
                </a:solidFill>
                <a:latin typeface="BrownStd" panose="00010500010101010101" pitchFamily="50" charset="0"/>
              </a:rPr>
              <a:t>STRATEGIC PILLARS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32847089"/>
              </p:ext>
            </p:extLst>
          </p:nvPr>
        </p:nvGraphicFramePr>
        <p:xfrm>
          <a:off x="927471" y="1925318"/>
          <a:ext cx="10359792" cy="459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63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5263D-7BAB-4456-BBC2-AFE82F5E4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FE5854-BDEF-4650-9BBC-A92463DD9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6306FD-0BA3-4B3D-9D39-ECED25936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B22F93-560E-4566-A85F-2CC1C69F3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999385-61B9-4380-88A5-8531B9B5C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82CBDC-81D8-4C5E-B880-1C37C776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5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121" y="326546"/>
            <a:ext cx="8497519" cy="290849"/>
          </a:xfrm>
        </p:spPr>
        <p:txBody>
          <a:bodyPr/>
          <a:lstStyle/>
          <a:p>
            <a:r>
              <a:rPr lang="en-NZ" dirty="0" smtClean="0">
                <a:latin typeface="BrownStd" panose="00010500010101010101" pitchFamily="50" charset="0"/>
              </a:rPr>
              <a:t>100% RDS since 2016 </a:t>
            </a:r>
            <a:endParaRPr lang="en-NZ" dirty="0">
              <a:latin typeface="BrownStd" panose="00010500010101010101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47" y="1253953"/>
            <a:ext cx="4669934" cy="560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415"/>
          <a:stretch/>
        </p:blipFill>
        <p:spPr>
          <a:xfrm>
            <a:off x="4260902" y="2082075"/>
            <a:ext cx="3291425" cy="4395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561" y="2522554"/>
            <a:ext cx="3722636" cy="3827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615" y="869886"/>
            <a:ext cx="1532528" cy="1546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79" y="2668468"/>
            <a:ext cx="3814829" cy="2043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28" y="1088684"/>
            <a:ext cx="1420730" cy="14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588</Words>
  <Application>Microsoft Office PowerPoint</Application>
  <PresentationFormat>Widescreen</PresentationFormat>
  <Paragraphs>147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BrownStd</vt:lpstr>
      <vt:lpstr>BrownStd Alternate</vt:lpstr>
      <vt:lpstr>Calibri</vt:lpstr>
      <vt:lpstr>Calibri Light</vt:lpstr>
      <vt:lpstr>Helvetica Light</vt:lpstr>
      <vt:lpstr>Wingdings</vt:lpstr>
      <vt:lpstr>ヒラギノ角ゴ Pro W3</vt:lpstr>
      <vt:lpstr>Office Theme</vt:lpstr>
      <vt:lpstr>PowerPoint Presentation</vt:lpstr>
      <vt:lpstr>Bio’s</vt:lpstr>
      <vt:lpstr>PowerPoint Presentation</vt:lpstr>
      <vt:lpstr>PowerPoint Presentation</vt:lpstr>
      <vt:lpstr>About Us </vt:lpstr>
      <vt:lpstr>PowerPoint Presentation</vt:lpstr>
      <vt:lpstr>PowerPoint Presentation</vt:lpstr>
      <vt:lpstr>Kathmandu PFM Strategy</vt:lpstr>
      <vt:lpstr>100% RDS since 2016 </vt:lpstr>
      <vt:lpstr>RWS Launch </vt:lpstr>
      <vt:lpstr>Recycled </vt:lpstr>
      <vt:lpstr>100% Sustainable Cotton by 2020 </vt:lpstr>
      <vt:lpstr>100% Preferred Man-Made Cellulosics </vt:lpstr>
      <vt:lpstr>Material Solutions Targeting Water Savings</vt:lpstr>
      <vt:lpstr>Bio-Based Synthetics</vt:lpstr>
      <vt:lpstr>Others</vt:lpstr>
      <vt:lpstr>Textile Exchange PFM Ranking 2017  </vt:lpstr>
      <vt:lpstr>PowerPoint Presentation</vt:lpstr>
      <vt:lpstr>PowerPoint Presentation</vt:lpstr>
      <vt:lpstr>PowerPoint Presentation</vt:lpstr>
      <vt:lpstr>The Sustainability Function and Role </vt:lpstr>
      <vt:lpstr>Telling the Story </vt:lpstr>
      <vt:lpstr>Case Study 1: The Earth Hoodie</vt:lpstr>
      <vt:lpstr>Customer Services Engagement </vt:lpstr>
      <vt:lpstr>Case Study 2: Education and Customer Choice – Online  </vt:lpstr>
      <vt:lpstr>Case Study 2: Education and Customer Choice – In Store  </vt:lpstr>
      <vt:lpstr>Case Study 3: Content Efficiency – Create Once </vt:lpstr>
      <vt:lpstr>Case Study 4: Personal Story Telling </vt:lpstr>
      <vt:lpstr>Internal Communications – Measuring Improvement in Story Telling</vt:lpstr>
      <vt:lpstr>PowerPoint Presentation</vt:lpstr>
    </vt:vector>
  </TitlesOfParts>
  <Company>Kathmandu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Milliner</dc:creator>
  <cp:lastModifiedBy>Oliver Milliner</cp:lastModifiedBy>
  <cp:revision>201</cp:revision>
  <dcterms:created xsi:type="dcterms:W3CDTF">2018-05-09T02:13:21Z</dcterms:created>
  <dcterms:modified xsi:type="dcterms:W3CDTF">2018-05-14T21:12:38Z</dcterms:modified>
</cp:coreProperties>
</file>